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  <p:sldMasterId id="2147483852" r:id="rId2"/>
    <p:sldMasterId id="2147483869" r:id="rId3"/>
  </p:sldMasterIdLst>
  <p:notesMasterIdLst>
    <p:notesMasterId r:id="rId29"/>
  </p:notesMasterIdLst>
  <p:sldIdLst>
    <p:sldId id="1376" r:id="rId4"/>
    <p:sldId id="1371" r:id="rId5"/>
    <p:sldId id="1389" r:id="rId6"/>
    <p:sldId id="1391" r:id="rId7"/>
    <p:sldId id="1372" r:id="rId8"/>
    <p:sldId id="1373" r:id="rId9"/>
    <p:sldId id="1374" r:id="rId10"/>
    <p:sldId id="1379" r:id="rId11"/>
    <p:sldId id="1383" r:id="rId12"/>
    <p:sldId id="1384" r:id="rId13"/>
    <p:sldId id="1390" r:id="rId14"/>
    <p:sldId id="1382" r:id="rId15"/>
    <p:sldId id="1386" r:id="rId16"/>
    <p:sldId id="1403" r:id="rId17"/>
    <p:sldId id="1393" r:id="rId18"/>
    <p:sldId id="1401" r:id="rId19"/>
    <p:sldId id="1402" r:id="rId20"/>
    <p:sldId id="1396" r:id="rId21"/>
    <p:sldId id="1397" r:id="rId22"/>
    <p:sldId id="1398" r:id="rId23"/>
    <p:sldId id="1404" r:id="rId24"/>
    <p:sldId id="1400" r:id="rId25"/>
    <p:sldId id="1392" r:id="rId26"/>
    <p:sldId id="1388" r:id="rId27"/>
    <p:sldId id="1385" r:id="rId28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a Borgosz" initials="KB" lastIdx="1" clrIdx="0">
    <p:extLst>
      <p:ext uri="{19B8F6BF-5375-455C-9EA6-DF929625EA0E}">
        <p15:presenceInfo xmlns:p15="http://schemas.microsoft.com/office/powerpoint/2012/main" userId="S-1-5-21-3567734766-2743625524-1348291360-2847" providerId="AD"/>
      </p:ext>
    </p:extLst>
  </p:cmAuthor>
  <p:cmAuthor id="2" name="Kinga Borgosz" initials="KB [2]" lastIdx="2" clrIdx="1">
    <p:extLst>
      <p:ext uri="{19B8F6BF-5375-455C-9EA6-DF929625EA0E}">
        <p15:presenceInfo xmlns:p15="http://schemas.microsoft.com/office/powerpoint/2012/main" userId="S::kinga.borgosz@ms.wfosigw.rzeszow.pl::79ab41ad-7768-468e-ab23-6fa942c97303" providerId="AD"/>
      </p:ext>
    </p:extLst>
  </p:cmAuthor>
  <p:cmAuthor id="3" name="Bieniecka-Popardowska Donata" initials="BD" lastIdx="1" clrIdx="2">
    <p:extLst>
      <p:ext uri="{19B8F6BF-5375-455C-9EA6-DF929625EA0E}">
        <p15:presenceInfo xmlns:p15="http://schemas.microsoft.com/office/powerpoint/2012/main" userId="S-1-5-21-3906529882-2472526378-782400817-8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660"/>
    <a:srgbClr val="0070C0"/>
    <a:srgbClr val="172949"/>
    <a:srgbClr val="39B9F3"/>
    <a:srgbClr val="FFFAEB"/>
    <a:srgbClr val="22B2F2"/>
    <a:srgbClr val="2DC8FF"/>
    <a:srgbClr val="B7601F"/>
    <a:srgbClr val="EAEAEA"/>
    <a:srgbClr val="283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2" autoAdjust="0"/>
    <p:restoredTop sz="96247" autoAdjust="0"/>
  </p:normalViewPr>
  <p:slideViewPr>
    <p:cSldViewPr snapToGrid="0">
      <p:cViewPr varScale="1">
        <p:scale>
          <a:sx n="82" d="100"/>
          <a:sy n="82" d="100"/>
        </p:scale>
        <p:origin x="7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93BAE-5720-4EBD-BCC4-8ACD48241455}" type="datetimeFigureOut">
              <a:rPr lang="pl-PL" smtClean="0"/>
              <a:t>16.01.2023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84843-C990-49D1-A4EB-A29FF998FB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32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F8B6C508-3CF7-482D-98F8-0CF158FFA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2" y="-6083"/>
            <a:ext cx="12192000" cy="492125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5ED97B6-7E83-4530-AE92-70E68F488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7249" y="692672"/>
            <a:ext cx="3880247" cy="422150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A3706946-938F-4F65-B08C-6596382F4882}"/>
              </a:ext>
            </a:extLst>
          </p:cNvPr>
          <p:cNvSpPr/>
          <p:nvPr userDrawn="1"/>
        </p:nvSpPr>
        <p:spPr>
          <a:xfrm>
            <a:off x="-902" y="-3042"/>
            <a:ext cx="12192902" cy="4915167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688D621D-21C0-4201-AFF6-2D414EB31567}"/>
              </a:ext>
            </a:extLst>
          </p:cNvPr>
          <p:cNvCxnSpPr>
            <a:cxnSpLocks/>
          </p:cNvCxnSpPr>
          <p:nvPr userDrawn="1"/>
        </p:nvCxnSpPr>
        <p:spPr>
          <a:xfrm>
            <a:off x="347324" y="0"/>
            <a:ext cx="0" cy="965200"/>
          </a:xfrm>
          <a:prstGeom prst="line">
            <a:avLst/>
          </a:prstGeom>
          <a:ln w="158750" cap="rnd">
            <a:solidFill>
              <a:srgbClr val="8DB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9668D9A-703C-4D9D-85D7-D0E2BF9BA90C}"/>
              </a:ext>
            </a:extLst>
          </p:cNvPr>
          <p:cNvSpPr txBox="1"/>
          <p:nvPr userDrawn="1"/>
        </p:nvSpPr>
        <p:spPr>
          <a:xfrm>
            <a:off x="593725" y="188912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spc="-150" dirty="0">
                <a:solidFill>
                  <a:srgbClr val="8DB723"/>
                </a:solidFill>
                <a:latin typeface="Arial Black" panose="020B0A04020102020204" pitchFamily="34" charset="0"/>
              </a:rPr>
              <a:t>Zainwestujmy razem</a:t>
            </a:r>
          </a:p>
          <a:p>
            <a:r>
              <a:rPr lang="pl-PL" sz="2400" spc="-150" dirty="0">
                <a:solidFill>
                  <a:srgbClr val="8DB723"/>
                </a:solidFill>
                <a:latin typeface="Arial Black" panose="020B0A04020102020204" pitchFamily="34" charset="0"/>
              </a:rPr>
              <a:t>w środowisko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C699A4CF-8FCA-4943-AF1B-3AA87E653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5402" y="246116"/>
            <a:ext cx="1463217" cy="638292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CA00F01-E9E6-410F-8877-76191597845E}"/>
              </a:ext>
            </a:extLst>
          </p:cNvPr>
          <p:cNvSpPr/>
          <p:nvPr userDrawn="1"/>
        </p:nvSpPr>
        <p:spPr>
          <a:xfrm>
            <a:off x="0" y="4438364"/>
            <a:ext cx="12192000" cy="476802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19D08AA-BAC9-4A34-88A8-C780025A8E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1955" y="4488255"/>
            <a:ext cx="5756662" cy="404741"/>
          </a:xfrm>
        </p:spPr>
        <p:txBody>
          <a:bodyPr>
            <a:noAutofit/>
          </a:bodyPr>
          <a:lstStyle>
            <a:lvl1pPr marL="0" indent="0" algn="r">
              <a:spcBef>
                <a:spcPts val="600"/>
              </a:spcBef>
              <a:buNone/>
              <a:defRPr sz="2400">
                <a:solidFill>
                  <a:schemeClr val="bg2">
                    <a:lumMod val="25000"/>
                  </a:schemeClr>
                </a:solidFill>
                <a:latin typeface="Calibri  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Miejscowość i data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F65A948B-BAE5-4898-BCC2-193A9514FF7E}"/>
              </a:ext>
            </a:extLst>
          </p:cNvPr>
          <p:cNvSpPr/>
          <p:nvPr userDrawn="1"/>
        </p:nvSpPr>
        <p:spPr>
          <a:xfrm>
            <a:off x="0" y="3748799"/>
            <a:ext cx="12192000" cy="690498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1BD0C0-0A83-4CF2-9858-5535C63A72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64153" y="3791832"/>
            <a:ext cx="9894013" cy="659766"/>
          </a:xfrm>
        </p:spPr>
        <p:txBody>
          <a:bodyPr anchor="ctr">
            <a:normAutofit/>
          </a:bodyPr>
          <a:lstStyle>
            <a:lvl1pPr algn="r">
              <a:defRPr sz="3200">
                <a:solidFill>
                  <a:schemeClr val="bg2">
                    <a:lumMod val="25000"/>
                  </a:schemeClr>
                </a:solidFill>
                <a:latin typeface="Calibri  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konferencji</a:t>
            </a:r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AAD4C14C-74CD-4E03-9BA9-AEF7E80798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12434" y="6137974"/>
            <a:ext cx="7347600" cy="563738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483519E6-735B-4201-BA48-E38A0D0D62D1}"/>
              </a:ext>
            </a:extLst>
          </p:cNvPr>
          <p:cNvSpPr txBox="1">
            <a:spLocks/>
          </p:cNvSpPr>
          <p:nvPr userDrawn="1"/>
        </p:nvSpPr>
        <p:spPr>
          <a:xfrm>
            <a:off x="0" y="4986745"/>
            <a:ext cx="12192000" cy="48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6A7074"/>
                </a:solidFill>
                <a:latin typeface="Calibri  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l-PL" sz="2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Wojewódzki </a:t>
            </a:r>
            <a:r>
              <a:rPr lang="pl-PL" sz="2200" baseline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Fundusz</a:t>
            </a:r>
            <a:r>
              <a:rPr lang="pl-PL" sz="2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Ochrony Środowiska i Gospodarki Wodnej w Rzeszowie</a:t>
            </a:r>
          </a:p>
        </p:txBody>
      </p:sp>
    </p:spTree>
    <p:extLst>
      <p:ext uri="{BB962C8B-B14F-4D97-AF65-F5344CB8AC3E}">
        <p14:creationId xmlns:p14="http://schemas.microsoft.com/office/powerpoint/2010/main" val="23953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0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0" y="4273913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6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3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8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179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20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80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235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91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763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0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B8F97615-0BCD-896F-E9B6-66FBE2EF8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3401" b="43852"/>
          <a:stretch/>
        </p:blipFill>
        <p:spPr>
          <a:xfrm>
            <a:off x="1" y="0"/>
            <a:ext cx="12191999" cy="591391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6AA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50A8E0-CCAF-78A8-5EAA-5822656FB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936" b="6366"/>
          <a:stretch/>
        </p:blipFill>
        <p:spPr>
          <a:xfrm>
            <a:off x="2927375" y="6067233"/>
            <a:ext cx="4680000" cy="70266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DE1E339-A688-64AB-A6C3-8222D0291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394" r="1841" b="6782"/>
          <a:stretch/>
        </p:blipFill>
        <p:spPr>
          <a:xfrm>
            <a:off x="7919738" y="5987752"/>
            <a:ext cx="1252031" cy="70266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F533703-9ADD-2522-3FDE-0325D09DDE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9942" y="275322"/>
            <a:ext cx="1182727" cy="786452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56000" y="-29545"/>
            <a:ext cx="4680000" cy="88105"/>
          </a:xfrm>
          <a:prstGeom prst="rect">
            <a:avLst/>
          </a:prstGeom>
          <a:solidFill>
            <a:srgbClr val="91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370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83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640454999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6"/>
          <p:cNvSpPr/>
          <p:nvPr userDrawn="1"/>
        </p:nvSpPr>
        <p:spPr>
          <a:xfrm>
            <a:off x="0" y="500063"/>
            <a:ext cx="1238251" cy="107156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717" y="357174"/>
            <a:ext cx="10153683" cy="1143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717" y="1600201"/>
            <a:ext cx="10153683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>
          <a:xfrm>
            <a:off x="11518901" y="6356351"/>
            <a:ext cx="673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F016427-E37D-4B4B-869F-20A3D68524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988767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335407-34AE-4B90-A871-8C953AE37F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7628592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1AFE6A-35E2-46ED-819C-2E3A1E4F27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6419943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7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6AA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61840" y="0"/>
            <a:ext cx="4680000" cy="88105"/>
          </a:xfrm>
          <a:prstGeom prst="rect">
            <a:avLst/>
          </a:prstGeom>
          <a:solidFill>
            <a:srgbClr val="91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F533703-9ADD-2522-3FDE-0325D09DDE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942" y="239812"/>
            <a:ext cx="1182727" cy="78645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E50A8E0-CCAF-78A8-5EAA-5822656FB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936" b="6366"/>
          <a:stretch/>
        </p:blipFill>
        <p:spPr>
          <a:xfrm>
            <a:off x="2927375" y="6067233"/>
            <a:ext cx="4680000" cy="70266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DE1E339-A688-64AB-A6C3-8222D0291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394" r="1841" b="6782"/>
          <a:stretch/>
        </p:blipFill>
        <p:spPr>
          <a:xfrm>
            <a:off x="7919738" y="5987752"/>
            <a:ext cx="1252031" cy="7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6AA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61840" y="0"/>
            <a:ext cx="4680000" cy="88105"/>
          </a:xfrm>
          <a:prstGeom prst="rect">
            <a:avLst/>
          </a:prstGeom>
          <a:solidFill>
            <a:srgbClr val="91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DE1E339-A688-64AB-A6C3-8222D0291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94" r="1841" b="6782"/>
          <a:stretch/>
        </p:blipFill>
        <p:spPr>
          <a:xfrm>
            <a:off x="10574161" y="181756"/>
            <a:ext cx="1252031" cy="7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0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8DB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61840" y="0"/>
            <a:ext cx="4680000" cy="88105"/>
          </a:xfrm>
          <a:prstGeom prst="rect">
            <a:avLst/>
          </a:prstGeom>
          <a:solidFill>
            <a:srgbClr val="8DB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8CE0A280-2D05-40C8-AF9D-8A2960A47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1352" y="192142"/>
            <a:ext cx="1211723" cy="528584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A6303792-897A-45FD-BD6E-642C6283E8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2434" y="6030880"/>
            <a:ext cx="7347600" cy="56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239C-9CD6-40E5-B4A6-DCC7ED8839D5}" type="datetimeFigureOut">
              <a:rPr lang="pl-PL" smtClean="0"/>
              <a:pPr/>
              <a:t>16.01.2023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83C5-2B90-49BE-9E0B-1E14CAD222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64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19FAE5-9423-D14D-9781-ADA8334121E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21-6-9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F58C3-CFBD-7B41-8A72-435E7F1D487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D919FA-41AE-9E48-9AFF-26541623C9D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7802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2056613"/>
            <a:ext cx="10596562" cy="4125113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044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300" y="2894813"/>
            <a:ext cx="7653806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 b="1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r>
              <a:rPr lang="pl-PL" dirty="0"/>
              <a:t>6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1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E3DE808-2C1A-43FC-8338-F65A7AD7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B480BC5-979B-4678-B9C9-AE733B3AB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B98EE0-C157-46B2-94B6-AE0073D31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D2CD3-F1BB-4767-BEB3-CEFC1CC130A3}" type="datetimeFigureOut">
              <a:rPr lang="pl-PL" smtClean="0"/>
              <a:t>16.01.2023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915DA-CBA4-4D65-B0CE-CFE9CF70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16E58B-92D5-4294-89CD-20AA534A7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4302-A310-4457-A710-946A66772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919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889" r:id="rId3"/>
    <p:sldLayoutId id="2147483890" r:id="rId4"/>
    <p:sldLayoutId id="2147483661" r:id="rId5"/>
    <p:sldLayoutId id="2147483800" r:id="rId6"/>
    <p:sldLayoutId id="2147483801" r:id="rId7"/>
    <p:sldLayoutId id="2147483667" r:id="rId8"/>
    <p:sldLayoutId id="2147483669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26" descr="Obraz1.jpg"/>
          <p:cNvPicPr>
            <a:picLocks noChangeAspect="1"/>
          </p:cNvPicPr>
          <p:nvPr/>
        </p:nvPicPr>
        <p:blipFill>
          <a:blip r:embed="rId7" cstate="print"/>
          <a:srcRect t="124" r="7246" b="3027"/>
          <a:stretch>
            <a:fillRect/>
          </a:stretch>
        </p:blipFill>
        <p:spPr bwMode="auto">
          <a:xfrm>
            <a:off x="1" y="0"/>
            <a:ext cx="121814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1333501" y="357188"/>
            <a:ext cx="10248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8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1333501" y="1600201"/>
            <a:ext cx="10248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tekst</a:t>
            </a:r>
          </a:p>
          <a:p>
            <a:pPr lvl="1"/>
            <a:r>
              <a:rPr lang="pl-PL"/>
              <a:t>Drugi poziom tekstu</a:t>
            </a:r>
          </a:p>
          <a:p>
            <a:pPr lvl="2"/>
            <a:r>
              <a:rPr lang="pl-PL"/>
              <a:t>Trzeci poziom tekstu</a:t>
            </a:r>
          </a:p>
          <a:p>
            <a:pPr lvl="3"/>
            <a:r>
              <a:rPr lang="pl-PL"/>
              <a:t>Czwarty poziom tekstu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pic>
        <p:nvPicPr>
          <p:cNvPr id="1030" name="Obraz 8" descr="dekor2.png"/>
          <p:cNvPicPr>
            <a:picLocks noChangeAspect="1"/>
          </p:cNvPicPr>
          <p:nvPr/>
        </p:nvPicPr>
        <p:blipFill>
          <a:blip r:embed="rId8" cstate="print"/>
          <a:srcRect l="470" t="31482" b="38889"/>
          <a:stretch>
            <a:fillRect/>
          </a:stretch>
        </p:blipFill>
        <p:spPr bwMode="auto">
          <a:xfrm>
            <a:off x="1" y="554038"/>
            <a:ext cx="1250951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1" y="6237288"/>
            <a:ext cx="12181417" cy="62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8832304" y="12734"/>
            <a:ext cx="51435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Zainwestujmy razem w środowisko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158EEB7-52EB-49D7-B365-7E3A648AAF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107" y="6256636"/>
            <a:ext cx="5438103" cy="57307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8F14D16-8B28-4D4F-BBB9-69ED9B912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3493" y="6237288"/>
            <a:ext cx="583484" cy="58869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DBCAC79-7CC0-45FA-B952-4FDCCD8F52A0}"/>
              </a:ext>
            </a:extLst>
          </p:cNvPr>
          <p:cNvSpPr/>
          <p:nvPr/>
        </p:nvSpPr>
        <p:spPr>
          <a:xfrm>
            <a:off x="6299398" y="6316146"/>
            <a:ext cx="4488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„Ogólnopolski system wsparcia doradczego dla sektora publicznego, mieszkaniowego oraz przedsiębiorstw  w zakresie efektywności energetycznej oraz OZE”</a:t>
            </a:r>
          </a:p>
        </p:txBody>
      </p:sp>
    </p:spTree>
    <p:extLst>
      <p:ext uri="{BB962C8B-B14F-4D97-AF65-F5344CB8AC3E}">
        <p14:creationId xmlns:p14="http://schemas.microsoft.com/office/powerpoint/2010/main" val="2248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</p:sldLayoutIdLst>
  <p:transition spd="med">
    <p:fade thruBlk="1"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just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rtl="0" eaLnBrk="1" fontAlgn="base" hangingPunct="1">
        <a:spcBef>
          <a:spcPct val="20000"/>
        </a:spcBef>
        <a:spcAft>
          <a:spcPct val="0"/>
        </a:spcAft>
        <a:buSzPct val="70000"/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biuro@wfosigw.rzeszow.p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6100B987-8FBA-6659-BB29-C9DDF36A4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41" y="1098426"/>
            <a:ext cx="11043920" cy="180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priorytetowy </a:t>
            </a:r>
            <a:r>
              <a:rPr lang="pl-PL" altLang="pl-PL" sz="3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Czyste Powietrze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pl-PL" altLang="pl-PL" sz="3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zmiana programu 3.01.2023 r.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odpowiedź na obecne potrzeby Polaków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576C193-48A5-BBDF-97FD-FFBCF7880AA7}"/>
              </a:ext>
            </a:extLst>
          </p:cNvPr>
          <p:cNvSpPr txBox="1"/>
          <p:nvPr/>
        </p:nvSpPr>
        <p:spPr>
          <a:xfrm>
            <a:off x="4772932" y="5451948"/>
            <a:ext cx="3162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Rzeszów, 16 stycznia 2023 r.</a:t>
            </a:r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7E5F3C54-08B7-DA00-831C-F48251C7A172}"/>
              </a:ext>
            </a:extLst>
          </p:cNvPr>
          <p:cNvSpPr txBox="1">
            <a:spLocks/>
          </p:cNvSpPr>
          <p:nvPr/>
        </p:nvSpPr>
        <p:spPr>
          <a:xfrm>
            <a:off x="258402" y="3817680"/>
            <a:ext cx="12191998" cy="358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Bogusław Kida</a:t>
            </a:r>
          </a:p>
          <a:p>
            <a:pPr marL="0" indent="0" algn="ctr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Zastępca Prezesa Zarządu Wojewódzkiego Funduszu Ochrony Środowiska </a:t>
            </a:r>
            <a:b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Gospodarki Wodnej w Rzeszowie</a:t>
            </a:r>
          </a:p>
        </p:txBody>
      </p:sp>
    </p:spTree>
    <p:extLst>
      <p:ext uri="{BB962C8B-B14F-4D97-AF65-F5344CB8AC3E}">
        <p14:creationId xmlns:p14="http://schemas.microsoft.com/office/powerpoint/2010/main" val="3087360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94" y="39126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DOFINASOWANIA</a:t>
            </a:r>
            <a:endParaRPr lang="en-US" altLang="pl-PL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owolny kształt 7">
            <a:extLst>
              <a:ext uri="{FF2B5EF4-FFF2-40B4-BE49-F238E27FC236}">
                <a16:creationId xmlns:a16="http://schemas.microsoft.com/office/drawing/2014/main" id="{FDEF2A31-D19D-871C-438D-DC48981BBDE7}"/>
              </a:ext>
            </a:extLst>
          </p:cNvPr>
          <p:cNvSpPr/>
          <p:nvPr/>
        </p:nvSpPr>
        <p:spPr>
          <a:xfrm>
            <a:off x="1050878" y="222766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3" name="Dowolny kształt 9">
            <a:extLst>
              <a:ext uri="{FF2B5EF4-FFF2-40B4-BE49-F238E27FC236}">
                <a16:creationId xmlns:a16="http://schemas.microsoft.com/office/drawing/2014/main" id="{9C524562-E98D-7350-A24E-BECE7BB62C12}"/>
              </a:ext>
            </a:extLst>
          </p:cNvPr>
          <p:cNvSpPr/>
          <p:nvPr/>
        </p:nvSpPr>
        <p:spPr>
          <a:xfrm>
            <a:off x="1391801" y="3654973"/>
            <a:ext cx="1890288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4" name="Dowolny kształt 10">
            <a:extLst>
              <a:ext uri="{FF2B5EF4-FFF2-40B4-BE49-F238E27FC236}">
                <a16:creationId xmlns:a16="http://schemas.microsoft.com/office/drawing/2014/main" id="{7A5CCC85-8DC2-D241-8E7D-11A9D47B5A6D}"/>
              </a:ext>
            </a:extLst>
          </p:cNvPr>
          <p:cNvSpPr/>
          <p:nvPr/>
        </p:nvSpPr>
        <p:spPr>
          <a:xfrm>
            <a:off x="997639" y="1579933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B8DAF65-4B6F-784B-0ED1-9AA1A54F3CD8}"/>
              </a:ext>
            </a:extLst>
          </p:cNvPr>
          <p:cNvSpPr txBox="1"/>
          <p:nvPr/>
        </p:nvSpPr>
        <p:spPr>
          <a:xfrm>
            <a:off x="3506804" y="73270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Najwyższy poziom dofinansowania</a:t>
            </a:r>
          </a:p>
        </p:txBody>
      </p:sp>
      <p:sp>
        <p:nvSpPr>
          <p:cNvPr id="48" name="Strzałka w prawo 14">
            <a:extLst>
              <a:ext uri="{FF2B5EF4-FFF2-40B4-BE49-F238E27FC236}">
                <a16:creationId xmlns:a16="http://schemas.microsoft.com/office/drawing/2014/main" id="{54D2433C-7242-6213-4116-7CB058FC8B39}"/>
              </a:ext>
            </a:extLst>
          </p:cNvPr>
          <p:cNvSpPr/>
          <p:nvPr/>
        </p:nvSpPr>
        <p:spPr>
          <a:xfrm rot="5400000">
            <a:off x="1963363" y="3271973"/>
            <a:ext cx="645890" cy="4974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Dowolny kształt 11">
            <a:extLst>
              <a:ext uri="{FF2B5EF4-FFF2-40B4-BE49-F238E27FC236}">
                <a16:creationId xmlns:a16="http://schemas.microsoft.com/office/drawing/2014/main" id="{C39C6303-411A-9AE3-55BB-57CA8F581324}"/>
              </a:ext>
            </a:extLst>
          </p:cNvPr>
          <p:cNvSpPr/>
          <p:nvPr/>
        </p:nvSpPr>
        <p:spPr>
          <a:xfrm>
            <a:off x="2169762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49" name="Dowolny kształt 5">
            <a:extLst>
              <a:ext uri="{FF2B5EF4-FFF2-40B4-BE49-F238E27FC236}">
                <a16:creationId xmlns:a16="http://schemas.microsoft.com/office/drawing/2014/main" id="{C52C3DAF-2C32-DF35-22D8-0656803B0569}"/>
              </a:ext>
            </a:extLst>
          </p:cNvPr>
          <p:cNvSpPr/>
          <p:nvPr/>
        </p:nvSpPr>
        <p:spPr>
          <a:xfrm>
            <a:off x="4881750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 źródło ciepła</a:t>
            </a:r>
            <a:b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51" name="Dowolny kształt 7">
            <a:extLst>
              <a:ext uri="{FF2B5EF4-FFF2-40B4-BE49-F238E27FC236}">
                <a16:creationId xmlns:a16="http://schemas.microsoft.com/office/drawing/2014/main" id="{82251597-D412-1967-D771-517E578E9FF8}"/>
              </a:ext>
            </a:extLst>
          </p:cNvPr>
          <p:cNvSpPr/>
          <p:nvPr/>
        </p:nvSpPr>
        <p:spPr>
          <a:xfrm>
            <a:off x="4990822" y="2247667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 wydzielenia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2" name="Dowolny kształt 9">
            <a:extLst>
              <a:ext uri="{FF2B5EF4-FFF2-40B4-BE49-F238E27FC236}">
                <a16:creationId xmlns:a16="http://schemas.microsoft.com/office/drawing/2014/main" id="{10721ABC-0B9B-2ACC-B080-FB37E6F7946B}"/>
              </a:ext>
            </a:extLst>
          </p:cNvPr>
          <p:cNvSpPr/>
          <p:nvPr/>
        </p:nvSpPr>
        <p:spPr>
          <a:xfrm>
            <a:off x="5319347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3" name="Dowolny kształt 10">
            <a:extLst>
              <a:ext uri="{FF2B5EF4-FFF2-40B4-BE49-F238E27FC236}">
                <a16:creationId xmlns:a16="http://schemas.microsoft.com/office/drawing/2014/main" id="{C57C597C-309C-38D5-5D34-21E10E69A165}"/>
              </a:ext>
            </a:extLst>
          </p:cNvPr>
          <p:cNvSpPr/>
          <p:nvPr/>
        </p:nvSpPr>
        <p:spPr>
          <a:xfrm>
            <a:off x="4872970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4" name="Dowolny kształt 11">
            <a:extLst>
              <a:ext uri="{FF2B5EF4-FFF2-40B4-BE49-F238E27FC236}">
                <a16:creationId xmlns:a16="http://schemas.microsoft.com/office/drawing/2014/main" id="{2E291EE0-762C-840D-8952-BD0C3616F500}"/>
              </a:ext>
            </a:extLst>
          </p:cNvPr>
          <p:cNvSpPr/>
          <p:nvPr/>
        </p:nvSpPr>
        <p:spPr>
          <a:xfrm>
            <a:off x="603178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5" name="Strzałka w prawo 14">
            <a:extLst>
              <a:ext uri="{FF2B5EF4-FFF2-40B4-BE49-F238E27FC236}">
                <a16:creationId xmlns:a16="http://schemas.microsoft.com/office/drawing/2014/main" id="{E576053E-17B8-B484-69E3-E8CB2DF1BCBD}"/>
              </a:ext>
            </a:extLst>
          </p:cNvPr>
          <p:cNvSpPr/>
          <p:nvPr/>
        </p:nvSpPr>
        <p:spPr>
          <a:xfrm rot="5400000">
            <a:off x="5816168" y="3271973"/>
            <a:ext cx="645890" cy="49740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94881047-472B-14C4-B8B3-0C17329D95A0}"/>
              </a:ext>
            </a:extLst>
          </p:cNvPr>
          <p:cNvCxnSpPr>
            <a:cxnSpLocks/>
          </p:cNvCxnSpPr>
          <p:nvPr/>
        </p:nvCxnSpPr>
        <p:spPr>
          <a:xfrm>
            <a:off x="4872971" y="2735496"/>
            <a:ext cx="11812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EA3EE49D-429F-0859-C6B7-7014386AF652}"/>
              </a:ext>
            </a:extLst>
          </p:cNvPr>
          <p:cNvCxnSpPr/>
          <p:nvPr/>
        </p:nvCxnSpPr>
        <p:spPr>
          <a:xfrm>
            <a:off x="4872971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owolny kształt 5">
            <a:extLst>
              <a:ext uri="{FF2B5EF4-FFF2-40B4-BE49-F238E27FC236}">
                <a16:creationId xmlns:a16="http://schemas.microsoft.com/office/drawing/2014/main" id="{4B7B9BB2-38BC-6323-5E60-84FEFB6BDE22}"/>
              </a:ext>
            </a:extLst>
          </p:cNvPr>
          <p:cNvSpPr/>
          <p:nvPr/>
        </p:nvSpPr>
        <p:spPr>
          <a:xfrm>
            <a:off x="8580358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ermomodernizacja</a:t>
            </a:r>
          </a:p>
        </p:txBody>
      </p:sp>
      <p:sp>
        <p:nvSpPr>
          <p:cNvPr id="62" name="Dowolny kształt 7">
            <a:extLst>
              <a:ext uri="{FF2B5EF4-FFF2-40B4-BE49-F238E27FC236}">
                <a16:creationId xmlns:a16="http://schemas.microsoft.com/office/drawing/2014/main" id="{A0828948-F832-A069-25D5-29852BD85E67}"/>
              </a:ext>
            </a:extLst>
          </p:cNvPr>
          <p:cNvSpPr/>
          <p:nvPr/>
        </p:nvSpPr>
        <p:spPr>
          <a:xfrm>
            <a:off x="8705850" y="2247668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30 000 zł </a:t>
            </a:r>
          </a:p>
        </p:txBody>
      </p:sp>
      <p:sp>
        <p:nvSpPr>
          <p:cNvPr id="63" name="Dowolny kształt 9">
            <a:extLst>
              <a:ext uri="{FF2B5EF4-FFF2-40B4-BE49-F238E27FC236}">
                <a16:creationId xmlns:a16="http://schemas.microsoft.com/office/drawing/2014/main" id="{00063A09-7C06-0733-9931-6EAB48F5D7B8}"/>
              </a:ext>
            </a:extLst>
          </p:cNvPr>
          <p:cNvSpPr/>
          <p:nvPr/>
        </p:nvSpPr>
        <p:spPr>
          <a:xfrm>
            <a:off x="9017955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 zł </a:t>
            </a:r>
          </a:p>
        </p:txBody>
      </p:sp>
      <p:sp>
        <p:nvSpPr>
          <p:cNvPr id="64" name="Dowolny kształt 10">
            <a:extLst>
              <a:ext uri="{FF2B5EF4-FFF2-40B4-BE49-F238E27FC236}">
                <a16:creationId xmlns:a16="http://schemas.microsoft.com/office/drawing/2014/main" id="{DC8E140C-83EA-013D-6C1E-9B14F28F17E1}"/>
              </a:ext>
            </a:extLst>
          </p:cNvPr>
          <p:cNvSpPr/>
          <p:nvPr/>
        </p:nvSpPr>
        <p:spPr>
          <a:xfrm>
            <a:off x="8571578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6" name="Strzałka w prawo 14">
            <a:extLst>
              <a:ext uri="{FF2B5EF4-FFF2-40B4-BE49-F238E27FC236}">
                <a16:creationId xmlns:a16="http://schemas.microsoft.com/office/drawing/2014/main" id="{D5594402-2543-A523-3201-4C42DD143A0E}"/>
              </a:ext>
            </a:extLst>
          </p:cNvPr>
          <p:cNvSpPr/>
          <p:nvPr/>
        </p:nvSpPr>
        <p:spPr>
          <a:xfrm rot="5400000">
            <a:off x="9514776" y="3271973"/>
            <a:ext cx="645890" cy="49740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25C87437-85D9-B2D9-9BD8-F8FF5F87BDC7}"/>
              </a:ext>
            </a:extLst>
          </p:cNvPr>
          <p:cNvCxnSpPr>
            <a:cxnSpLocks/>
          </p:cNvCxnSpPr>
          <p:nvPr/>
        </p:nvCxnSpPr>
        <p:spPr>
          <a:xfrm>
            <a:off x="8571579" y="2735496"/>
            <a:ext cx="13427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67">
            <a:extLst>
              <a:ext uri="{FF2B5EF4-FFF2-40B4-BE49-F238E27FC236}">
                <a16:creationId xmlns:a16="http://schemas.microsoft.com/office/drawing/2014/main" id="{10F7BDBA-796D-6CB7-292E-4BC72A6610AE}"/>
              </a:ext>
            </a:extLst>
          </p:cNvPr>
          <p:cNvCxnSpPr/>
          <p:nvPr/>
        </p:nvCxnSpPr>
        <p:spPr>
          <a:xfrm>
            <a:off x="8571579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35CC05A8-2623-36C7-2199-5BAED197A36D}"/>
              </a:ext>
            </a:extLst>
          </p:cNvPr>
          <p:cNvCxnSpPr>
            <a:cxnSpLocks/>
          </p:cNvCxnSpPr>
          <p:nvPr/>
        </p:nvCxnSpPr>
        <p:spPr>
          <a:xfrm>
            <a:off x="997638" y="2735496"/>
            <a:ext cx="5324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9FDBA9D-25FB-7693-0C54-BA6892EA5C92}"/>
              </a:ext>
            </a:extLst>
          </p:cNvPr>
          <p:cNvCxnSpPr>
            <a:cxnSpLocks/>
          </p:cNvCxnSpPr>
          <p:nvPr/>
        </p:nvCxnSpPr>
        <p:spPr>
          <a:xfrm>
            <a:off x="997638" y="4224148"/>
            <a:ext cx="3941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olny kształt 11">
            <a:extLst>
              <a:ext uri="{FF2B5EF4-FFF2-40B4-BE49-F238E27FC236}">
                <a16:creationId xmlns:a16="http://schemas.microsoft.com/office/drawing/2014/main" id="{14A7DA79-5D23-CD35-2390-84CB723AB646}"/>
              </a:ext>
            </a:extLst>
          </p:cNvPr>
          <p:cNvSpPr/>
          <p:nvPr/>
        </p:nvSpPr>
        <p:spPr>
          <a:xfrm>
            <a:off x="9713111" y="4758579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</p:txBody>
      </p:sp>
      <p:sp>
        <p:nvSpPr>
          <p:cNvPr id="7" name="Dowolny kształt 5">
            <a:extLst>
              <a:ext uri="{FF2B5EF4-FFF2-40B4-BE49-F238E27FC236}">
                <a16:creationId xmlns:a16="http://schemas.microsoft.com/office/drawing/2014/main" id="{48856EBA-68EF-96E5-99FA-4EF3DCE95D74}"/>
              </a:ext>
            </a:extLst>
          </p:cNvPr>
          <p:cNvSpPr/>
          <p:nvPr/>
        </p:nvSpPr>
        <p:spPr>
          <a:xfrm>
            <a:off x="997639" y="1289036"/>
            <a:ext cx="2293231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 ciepła typu powietrze – woda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albo gruntowa 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8" name="Dowolny kształt 7">
            <a:extLst>
              <a:ext uri="{FF2B5EF4-FFF2-40B4-BE49-F238E27FC236}">
                <a16:creationId xmlns:a16="http://schemas.microsoft.com/office/drawing/2014/main" id="{FD36296A-783D-17C2-306B-ADE0F949E10F}"/>
              </a:ext>
            </a:extLst>
          </p:cNvPr>
          <p:cNvSpPr/>
          <p:nvPr/>
        </p:nvSpPr>
        <p:spPr>
          <a:xfrm>
            <a:off x="6590436" y="2481086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9" name="Dowolny kształt 7">
            <a:extLst>
              <a:ext uri="{FF2B5EF4-FFF2-40B4-BE49-F238E27FC236}">
                <a16:creationId xmlns:a16="http://schemas.microsoft.com/office/drawing/2014/main" id="{203BE91C-95CC-637C-DCAF-4D22C22C6FCA}"/>
              </a:ext>
            </a:extLst>
          </p:cNvPr>
          <p:cNvSpPr/>
          <p:nvPr/>
        </p:nvSpPr>
        <p:spPr>
          <a:xfrm>
            <a:off x="2805054" y="248619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10" name="Dowolny kształt 7">
            <a:extLst>
              <a:ext uri="{FF2B5EF4-FFF2-40B4-BE49-F238E27FC236}">
                <a16:creationId xmlns:a16="http://schemas.microsoft.com/office/drawing/2014/main" id="{E7121908-D948-838C-7C4A-53EA6E7A38E9}"/>
              </a:ext>
            </a:extLst>
          </p:cNvPr>
          <p:cNvSpPr/>
          <p:nvPr/>
        </p:nvSpPr>
        <p:spPr>
          <a:xfrm>
            <a:off x="10170086" y="2428723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40 000 zł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96B91A3-1DAB-CF0C-449A-351EF0991148}"/>
              </a:ext>
            </a:extLst>
          </p:cNvPr>
          <p:cNvSpPr/>
          <p:nvPr/>
        </p:nvSpPr>
        <p:spPr>
          <a:xfrm>
            <a:off x="10694520" y="9254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8266DC4-A83B-6408-D2EA-AF9A70A0757D}"/>
              </a:ext>
            </a:extLst>
          </p:cNvPr>
          <p:cNvSpPr txBox="1"/>
          <p:nvPr/>
        </p:nvSpPr>
        <p:spPr>
          <a:xfrm>
            <a:off x="11032080" y="-175928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252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48" grpId="0" animBg="1"/>
      <p:bldP spid="25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664079-5AB7-8F72-FB35-F39EA7D52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3"/>
          <a:stretch/>
        </p:blipFill>
        <p:spPr>
          <a:xfrm>
            <a:off x="1828800" y="513184"/>
            <a:ext cx="7777017" cy="557543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89B3AAE-F5DD-9E72-4C74-530330CEB5C3}"/>
              </a:ext>
            </a:extLst>
          </p:cNvPr>
          <p:cNvSpPr txBox="1"/>
          <p:nvPr/>
        </p:nvSpPr>
        <p:spPr>
          <a:xfrm>
            <a:off x="2966519" y="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Zestawienie dotychczasowych i aktualnych warunków Programu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DFAB96F-F4E1-5144-1D75-4EC431E0EF3F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2488189-4EDD-D4B5-0482-C9973DD8A6D5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71B40DF-D2E4-4377-E340-7EEDD376C1E7}"/>
              </a:ext>
            </a:extLst>
          </p:cNvPr>
          <p:cNvSpPr/>
          <p:nvPr/>
        </p:nvSpPr>
        <p:spPr>
          <a:xfrm>
            <a:off x="3713585" y="338554"/>
            <a:ext cx="2208924" cy="174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11C477F-437C-22C2-71BA-F0D11A3D89DF}"/>
              </a:ext>
            </a:extLst>
          </p:cNvPr>
          <p:cNvSpPr txBox="1"/>
          <p:nvPr/>
        </p:nvSpPr>
        <p:spPr>
          <a:xfrm>
            <a:off x="3981063" y="271628"/>
            <a:ext cx="1744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Wersja dotychczasowa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AE4CBBC-7C65-20F5-EE1D-A8C98D22E708}"/>
              </a:ext>
            </a:extLst>
          </p:cNvPr>
          <p:cNvSpPr/>
          <p:nvPr/>
        </p:nvSpPr>
        <p:spPr>
          <a:xfrm>
            <a:off x="6062667" y="338554"/>
            <a:ext cx="3534809" cy="174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D7E6FEE-6A60-BAF3-CC1E-CCCE5B2DE33A}"/>
              </a:ext>
            </a:extLst>
          </p:cNvPr>
          <p:cNvSpPr txBox="1"/>
          <p:nvPr/>
        </p:nvSpPr>
        <p:spPr>
          <a:xfrm>
            <a:off x="6987663" y="287370"/>
            <a:ext cx="336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Wersja aktualna </a:t>
            </a:r>
          </a:p>
        </p:txBody>
      </p:sp>
    </p:spTree>
    <p:extLst>
      <p:ext uri="{BB962C8B-B14F-4D97-AF65-F5344CB8AC3E}">
        <p14:creationId xmlns:p14="http://schemas.microsoft.com/office/powerpoint/2010/main" val="230078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674" y="213985"/>
            <a:ext cx="8227418" cy="83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Dodatkowe finasowanie kompleksowej termomodernizacji</a:t>
            </a:r>
            <a:endParaRPr lang="en-US" altLang="pl-PL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99EA414-9DB1-484E-53ED-448FA40F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556" y="2659826"/>
            <a:ext cx="1794536" cy="185026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AD8492C-3945-8513-13B2-A5358E473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" y="1108460"/>
            <a:ext cx="6325862" cy="49530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D517851-5B4E-7DFF-D182-9F83439C4DF3}"/>
              </a:ext>
            </a:extLst>
          </p:cNvPr>
          <p:cNvSpPr txBox="1"/>
          <p:nvPr/>
        </p:nvSpPr>
        <p:spPr>
          <a:xfrm>
            <a:off x="1195388" y="3080401"/>
            <a:ext cx="44434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Warunkiem otrzymania dofinansowania do przedsięwzięcia z kompleksową termomodernizacją będzie przeprowadzenie </a:t>
            </a:r>
            <a:r>
              <a:rPr lang="pl-PL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audytu energetycznego </a:t>
            </a: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oraz wykonanie wszystkich elementów wskazanych w wariancie audytu, który zagwarantuje zmniejszenie zużycia energii użytkowej (EU):</a:t>
            </a:r>
            <a:r>
              <a:rPr lang="pl-PL" sz="1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180000" indent="-180000">
              <a:buSzPct val="60000"/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do wartości nie większej niż 80 kWh/(m</a:t>
            </a:r>
            <a:r>
              <a:rPr lang="pl-PL" sz="160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rok), lub </a:t>
            </a:r>
          </a:p>
          <a:p>
            <a:pPr marL="180000" indent="-180000">
              <a:buSzPct val="60000"/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 minimum 40%.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1D79BA3-B5A1-809F-225C-413ACF379CC6}"/>
              </a:ext>
            </a:extLst>
          </p:cNvPr>
          <p:cNvSpPr txBox="1"/>
          <p:nvPr/>
        </p:nvSpPr>
        <p:spPr>
          <a:xfrm>
            <a:off x="6516232" y="1582608"/>
            <a:ext cx="52231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Dodatkowe finasowanie kompleksowej termomodernizacji przewidziano w każdej części programu. Jego wielkość jest uzależniona od części Programu, do której kwalifikuje się Beneficjent ze względu na osiągane dochody.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E3C6FE4-6BCA-1D47-DDA8-E903C3D9DA25}"/>
              </a:ext>
            </a:extLst>
          </p:cNvPr>
          <p:cNvSpPr txBox="1"/>
          <p:nvPr/>
        </p:nvSpPr>
        <p:spPr>
          <a:xfrm>
            <a:off x="6606574" y="4358949"/>
            <a:ext cx="50425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rgbClr val="1E3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obejmuje dofinansowanie audytu energetycznego budynku do kwoty </a:t>
            </a:r>
            <a:r>
              <a:rPr lang="pl-PL" sz="1600" b="1" dirty="0">
                <a:solidFill>
                  <a:srgbClr val="1E3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 zł</a:t>
            </a:r>
            <a:r>
              <a:rPr lang="pl-PL" sz="1600" dirty="0">
                <a:solidFill>
                  <a:srgbClr val="1E3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które nie będzie wliczane do limitu maksymalnej wartości dofinansowania określonej dla poszczególnych rodzajów przedsięwzięć w ramach każdej części programu.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47C45A0-52A2-17CF-E679-3A7EA8846C04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F293B30-B4E9-F907-5242-324D02649631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D7B715C-0702-3AA6-9AFA-839E96337B5A}"/>
              </a:ext>
            </a:extLst>
          </p:cNvPr>
          <p:cNvSpPr txBox="1"/>
          <p:nvPr/>
        </p:nvSpPr>
        <p:spPr>
          <a:xfrm>
            <a:off x="452584" y="1794860"/>
            <a:ext cx="5186216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Przeprowadzenie audytu energetycznego</a:t>
            </a:r>
            <a:br>
              <a:rPr lang="pl-PL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obowiązkowe w przypadku dotacji na przedsięwzięcia z kompleksową termomodernizacją, w rozumieniu ust. 9.2.2 pkt 3 Części 1) , Części 2), Części 3) Programu. W pozostałych przypadkach, przeprowadzenie audytu nie jest obowiązkowe do uzyskania dofinansowania na realizację przedsięwzięcia. </a:t>
            </a:r>
          </a:p>
        </p:txBody>
      </p:sp>
    </p:spTree>
    <p:extLst>
      <p:ext uri="{BB962C8B-B14F-4D97-AF65-F5344CB8AC3E}">
        <p14:creationId xmlns:p14="http://schemas.microsoft.com/office/powerpoint/2010/main" val="22556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2C8E1C60-8A93-E051-0B37-35BAE5A841CF}"/>
              </a:ext>
            </a:extLst>
          </p:cNvPr>
          <p:cNvSpPr txBox="1"/>
          <p:nvPr/>
        </p:nvSpPr>
        <p:spPr>
          <a:xfrm>
            <a:off x="802737" y="3790851"/>
            <a:ext cx="1042987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Wyłączenie podatku VAT z kosztów kwalifikowanych skompensowano 10 % wzrostem poziomu dotacji w poszczególnych częściach Programu.</a:t>
            </a:r>
          </a:p>
          <a:p>
            <a:pPr algn="ctr"/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6.2. Kwalifikowalność VAT</a:t>
            </a:r>
          </a:p>
          <a:p>
            <a:pPr algn="ctr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Podatek od towarów i usług (VAT) jest kosztem niekwalifikowanym.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37056B3-EDEA-0BEF-6069-2820FB0D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469" y="1397675"/>
            <a:ext cx="3849292" cy="203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D031CA1-FFA7-B7FF-D6FE-D4E838FC2DF8}"/>
              </a:ext>
            </a:extLst>
          </p:cNvPr>
          <p:cNvSpPr txBox="1"/>
          <p:nvPr/>
        </p:nvSpPr>
        <p:spPr>
          <a:xfrm>
            <a:off x="111578" y="1513912"/>
            <a:ext cx="72907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Wyłączenie z kosztów kwalifikowanych</a:t>
            </a:r>
            <a:b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podatku VAT</a:t>
            </a:r>
          </a:p>
          <a:p>
            <a:pPr algn="ctr"/>
            <a:endParaRPr lang="pl-PL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ujednolici zasady wyliczania kwoty dotacji </a:t>
            </a:r>
          </a:p>
          <a:p>
            <a:pPr algn="ctr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niezależnie od przyszłych źródeł finansowania</a:t>
            </a:r>
            <a:b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programu Czyste Powietrze. 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2643BE01-CD1F-C5D6-FC99-E6E80F2D3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366" y="75390"/>
            <a:ext cx="7397100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pl-PL" altLang="pl-PL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8C0EC19-E8DE-75E6-A5B8-64610F358ED4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2C45275-9F38-4316-7C94-356C5BEF45B9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12665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13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Dwa wnioski o dotację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Text Box 25">
            <a:extLst>
              <a:ext uri="{FF2B5EF4-FFF2-40B4-BE49-F238E27FC236}">
                <a16:creationId xmlns:a16="http://schemas.microsoft.com/office/drawing/2014/main" id="{BF055304-C63F-DF76-C224-4F1ABE53F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73" y="1261367"/>
            <a:ext cx="11117655" cy="92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8" tIns="44994" rIns="89988" bIns="44994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180340" algn="ctr">
              <a:spcBef>
                <a:spcPts val="600"/>
              </a:spcBef>
            </a:pP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przypadku Beneficjentów Programu, którzy otrzymali dofinansowanie na warunkach Programu obowiązujących do dnia 14 maja 2020 r., również umożliwiono złożenie łącznie dwóch wniosków o dofinansowanie po 15 maja 2020 r.</a:t>
            </a:r>
            <a:endParaRPr lang="pl-PL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AC67046-4B4A-9E03-98B0-CCFC46D0FDEE}"/>
              </a:ext>
            </a:extLst>
          </p:cNvPr>
          <p:cNvSpPr txBox="1"/>
          <p:nvPr/>
        </p:nvSpPr>
        <p:spPr>
          <a:xfrm>
            <a:off x="444475" y="2384027"/>
            <a:ext cx="76998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spcBef>
                <a:spcPts val="600"/>
              </a:spcBef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jeden budynek/lokal mieszkalny może zostać udzielona i wypłacona dotacja na podstawie maksymalnie dwóch wniosków o dofinansowanie (z wyjątkiem sytuacji wnioskowania o kompleksową termomodernizację budynku). Nie wlicza się do tej liczby wniosków, na podstawie których udzielono i wypłacono dofinansowanie w wersjach Programu obowiązujących do 14.05.2020 r. Kolejny wniosek o dofinansowanie może zostać złożony na inne koszty kwalifikowane niż dofinansowane wcześniejszą dotacją/wcześniejszymi dotacjami, pod warunkiem zakończenia i rozliczenia wcześniejszego przedsięwzięcia/wcześniejszych przedsięwzięć.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B979DC3-4E39-0D3B-B6FC-F34F1E230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534" y="1994398"/>
            <a:ext cx="3206812" cy="242375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C2DC163-403F-FFA7-3191-0A1442490753}"/>
              </a:ext>
            </a:extLst>
          </p:cNvPr>
          <p:cNvSpPr txBox="1"/>
          <p:nvPr/>
        </p:nvSpPr>
        <p:spPr>
          <a:xfrm>
            <a:off x="231173" y="5063820"/>
            <a:ext cx="11371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zrealizowaniu przedsięwzięcia z kompleksową termomodernizacją i wypłacie dotacji w tym zakresie, nie będzie możliwości składania kolejnego wniosku o dofinansowanie w ramach Programu.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770528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Jednostkowe koszty kwalifikowane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595522-75AA-4E59-6D1D-2EA9FD6F8E15}"/>
              </a:ext>
            </a:extLst>
          </p:cNvPr>
          <p:cNvSpPr txBox="1"/>
          <p:nvPr/>
        </p:nvSpPr>
        <p:spPr>
          <a:xfrm>
            <a:off x="3132617" y="1307491"/>
            <a:ext cx="863808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Rezygnacja z maksymalnych kosztów jednostkowych dotyczących ocieplenia przegród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budowlanych, stolarki okiennej i drzwiowej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CF7E88-0059-15A2-80B7-B7B7E6CB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6" r="25001" b="29651"/>
          <a:stretch/>
        </p:blipFill>
        <p:spPr>
          <a:xfrm>
            <a:off x="36273" y="1261367"/>
            <a:ext cx="309634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FA6C34-7EE2-018A-1A82-2965F1F6BD8B}"/>
              </a:ext>
            </a:extLst>
          </p:cNvPr>
          <p:cNvSpPr txBox="1"/>
          <p:nvPr/>
        </p:nvSpPr>
        <p:spPr>
          <a:xfrm>
            <a:off x="3358502" y="1977047"/>
            <a:ext cx="85380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Tabela 3. Ocieplenie przegród budowlanych, stolarka okienna i drzwiowa - poziom podstawowy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25C1A06B-6DC2-03A0-3365-475603349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629781"/>
              </p:ext>
            </p:extLst>
          </p:nvPr>
        </p:nvGraphicFramePr>
        <p:xfrm>
          <a:off x="3132617" y="2394226"/>
          <a:ext cx="8845421" cy="3501738"/>
        </p:xfrm>
        <a:graphic>
          <a:graphicData uri="http://schemas.openxmlformats.org/drawingml/2006/table">
            <a:tbl>
              <a:tblPr firstRow="1" firstCol="1" bandRow="1"/>
              <a:tblGrid>
                <a:gridCol w="317241">
                  <a:extLst>
                    <a:ext uri="{9D8B030D-6E8A-4147-A177-3AD203B41FA5}">
                      <a16:colId xmlns:a16="http://schemas.microsoft.com/office/drawing/2014/main" val="3354101044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1467968201"/>
                    </a:ext>
                  </a:extLst>
                </a:gridCol>
                <a:gridCol w="1299424">
                  <a:extLst>
                    <a:ext uri="{9D8B030D-6E8A-4147-A177-3AD203B41FA5}">
                      <a16:colId xmlns:a16="http://schemas.microsoft.com/office/drawing/2014/main" val="100892111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72752245"/>
                    </a:ext>
                  </a:extLst>
                </a:gridCol>
                <a:gridCol w="3041779">
                  <a:extLst>
                    <a:ext uri="{9D8B030D-6E8A-4147-A177-3AD203B41FA5}">
                      <a16:colId xmlns:a16="http://schemas.microsoft.com/office/drawing/2014/main" val="277052790"/>
                    </a:ext>
                  </a:extLst>
                </a:gridCol>
                <a:gridCol w="1947630">
                  <a:extLst>
                    <a:ext uri="{9D8B030D-6E8A-4147-A177-3AD203B41FA5}">
                      <a16:colId xmlns:a16="http://schemas.microsoft.com/office/drawing/2014/main" val="4179899793"/>
                    </a:ext>
                  </a:extLst>
                </a:gridCol>
              </a:tblGrid>
              <a:tr h="738668">
                <a:tc>
                  <a:txBody>
                    <a:bodyPr/>
                    <a:lstStyle/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413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kosztu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667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Zakres kosztów kwalifikowanych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Wymagania techniczne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intensywność dofinansowania (procent faktycznie poniesionych kosztów kwalifikowanych)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24130" algn="ctr">
                        <a:lnSpc>
                          <a:spcPct val="98000"/>
                        </a:lnSpc>
                        <a:spcAft>
                          <a:spcPts val="10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</a:t>
                      </a:r>
                      <a:b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kwota dotacji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9080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(zł)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06419"/>
                  </a:ext>
                </a:extLst>
              </a:tr>
              <a:tr h="767413"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Ocieplenie przegród budowlanych</a:t>
                      </a:r>
                      <a:r>
                        <a:rPr lang="pl-PL" sz="13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" marR="12382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3746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 (od kwoty netto)</a:t>
                      </a:r>
                      <a:endParaRPr lang="pl-PL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45zł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271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200480"/>
                  </a:ext>
                </a:extLst>
              </a:tr>
              <a:tr h="46614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8890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okienna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210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39865"/>
                  </a:ext>
                </a:extLst>
              </a:tr>
              <a:tr h="474587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drzwiowa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616857"/>
                  </a:ext>
                </a:extLst>
              </a:tr>
              <a:tr h="68495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1079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Bramy garażowe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brutto,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uwzględniono w kategorii stolarka drzwiowa)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 kwoty netto,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wydzielona kategoria)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883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067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Jednostkowe koszty kwalifikowane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595522-75AA-4E59-6D1D-2EA9FD6F8E15}"/>
              </a:ext>
            </a:extLst>
          </p:cNvPr>
          <p:cNvSpPr txBox="1"/>
          <p:nvPr/>
        </p:nvSpPr>
        <p:spPr>
          <a:xfrm>
            <a:off x="3376638" y="1199631"/>
            <a:ext cx="741142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Rezygnacja z maksymalnych kosztów jednostkowych dotyczących ocieplenia przegród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budowlanych, stolarki okiennej i drzwiowej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CF7E88-0059-15A2-80B7-B7B7E6CB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6" r="25001" b="29651"/>
          <a:stretch/>
        </p:blipFill>
        <p:spPr>
          <a:xfrm>
            <a:off x="36273" y="1261367"/>
            <a:ext cx="309634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FA6C34-7EE2-018A-1A82-2965F1F6BD8B}"/>
              </a:ext>
            </a:extLst>
          </p:cNvPr>
          <p:cNvSpPr txBox="1"/>
          <p:nvPr/>
        </p:nvSpPr>
        <p:spPr>
          <a:xfrm>
            <a:off x="3236963" y="1886715"/>
            <a:ext cx="8636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Tabela 3. Ocieplenie przegród budowlanych, stolarka okienna i drzwiowa - poziom podwyższony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25C1A06B-6DC2-03A0-3365-475603349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472018"/>
              </p:ext>
            </p:extLst>
          </p:nvPr>
        </p:nvGraphicFramePr>
        <p:xfrm>
          <a:off x="3132617" y="2321422"/>
          <a:ext cx="8845421" cy="3436162"/>
        </p:xfrm>
        <a:graphic>
          <a:graphicData uri="http://schemas.openxmlformats.org/drawingml/2006/table">
            <a:tbl>
              <a:tblPr firstRow="1" firstCol="1" bandRow="1"/>
              <a:tblGrid>
                <a:gridCol w="317241">
                  <a:extLst>
                    <a:ext uri="{9D8B030D-6E8A-4147-A177-3AD203B41FA5}">
                      <a16:colId xmlns:a16="http://schemas.microsoft.com/office/drawing/2014/main" val="3354101044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1467968201"/>
                    </a:ext>
                  </a:extLst>
                </a:gridCol>
                <a:gridCol w="1290093">
                  <a:extLst>
                    <a:ext uri="{9D8B030D-6E8A-4147-A177-3AD203B41FA5}">
                      <a16:colId xmlns:a16="http://schemas.microsoft.com/office/drawing/2014/main" val="1008921114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val="2272752245"/>
                    </a:ext>
                  </a:extLst>
                </a:gridCol>
                <a:gridCol w="3023119">
                  <a:extLst>
                    <a:ext uri="{9D8B030D-6E8A-4147-A177-3AD203B41FA5}">
                      <a16:colId xmlns:a16="http://schemas.microsoft.com/office/drawing/2014/main" val="277052790"/>
                    </a:ext>
                  </a:extLst>
                </a:gridCol>
                <a:gridCol w="1956960">
                  <a:extLst>
                    <a:ext uri="{9D8B030D-6E8A-4147-A177-3AD203B41FA5}">
                      <a16:colId xmlns:a16="http://schemas.microsoft.com/office/drawing/2014/main" val="4179899793"/>
                    </a:ext>
                  </a:extLst>
                </a:gridCol>
              </a:tblGrid>
              <a:tr h="738668">
                <a:tc>
                  <a:txBody>
                    <a:bodyPr/>
                    <a:lstStyle/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413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kosztu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667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Zakres kosztów kwalifikowanych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Wymagania techniczne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intensywność dofinansowania (procent faktycznie poniesionych kosztów kwalifikowanych)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24130" algn="ctr">
                        <a:lnSpc>
                          <a:spcPct val="98000"/>
                        </a:lnSpc>
                        <a:spcAft>
                          <a:spcPts val="1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kwota dotacji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9080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(zł)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06419"/>
                  </a:ext>
                </a:extLst>
              </a:tr>
              <a:tr h="701837"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Ocieplenie przegród budowlanych</a:t>
                      </a:r>
                      <a:r>
                        <a:rPr lang="pl-PL" sz="13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" marR="12382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3746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 (od kwoty netto)</a:t>
                      </a:r>
                      <a:endParaRPr lang="pl-PL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271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200480"/>
                  </a:ext>
                </a:extLst>
              </a:tr>
              <a:tr h="46614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8890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okienna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420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39865"/>
                  </a:ext>
                </a:extLst>
              </a:tr>
              <a:tr h="474587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drzwiowa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1 200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616857"/>
                  </a:ext>
                </a:extLst>
              </a:tr>
              <a:tr h="68495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1079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Bramy garażowe 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brutto,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uwzględniono w kategorii stolarka drzwiowa)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70%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 kwoty netto,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wydzielona kategoria)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883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626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Jednostkowe koszty kwalifikowane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595522-75AA-4E59-6D1D-2EA9FD6F8E15}"/>
              </a:ext>
            </a:extLst>
          </p:cNvPr>
          <p:cNvSpPr txBox="1"/>
          <p:nvPr/>
        </p:nvSpPr>
        <p:spPr>
          <a:xfrm>
            <a:off x="3376638" y="1261367"/>
            <a:ext cx="741142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Rezygnacja z maksymalnych kosztów jednostkowych dotyczących ocieplenia przegród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budowlanych, stolarki okiennej i drzwiowej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CF7E88-0059-15A2-80B7-B7B7E6CB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6" r="25001" b="29651"/>
          <a:stretch/>
        </p:blipFill>
        <p:spPr>
          <a:xfrm>
            <a:off x="36273" y="1261367"/>
            <a:ext cx="309634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FA6C34-7EE2-018A-1A82-2965F1F6BD8B}"/>
              </a:ext>
            </a:extLst>
          </p:cNvPr>
          <p:cNvSpPr txBox="1"/>
          <p:nvPr/>
        </p:nvSpPr>
        <p:spPr>
          <a:xfrm>
            <a:off x="3132617" y="2030724"/>
            <a:ext cx="8519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Tabela 3. Ocieplenie przegród budowlanych, stolarka okienna i drzwiowa - poziom najwyższy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25C1A06B-6DC2-03A0-3365-475603349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676547"/>
              </p:ext>
            </p:extLst>
          </p:nvPr>
        </p:nvGraphicFramePr>
        <p:xfrm>
          <a:off x="3132617" y="2441230"/>
          <a:ext cx="8845421" cy="3436162"/>
        </p:xfrm>
        <a:graphic>
          <a:graphicData uri="http://schemas.openxmlformats.org/drawingml/2006/table">
            <a:tbl>
              <a:tblPr firstRow="1" firstCol="1" bandRow="1"/>
              <a:tblGrid>
                <a:gridCol w="317241">
                  <a:extLst>
                    <a:ext uri="{9D8B030D-6E8A-4147-A177-3AD203B41FA5}">
                      <a16:colId xmlns:a16="http://schemas.microsoft.com/office/drawing/2014/main" val="3354101044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1467968201"/>
                    </a:ext>
                  </a:extLst>
                </a:gridCol>
                <a:gridCol w="1280762">
                  <a:extLst>
                    <a:ext uri="{9D8B030D-6E8A-4147-A177-3AD203B41FA5}">
                      <a16:colId xmlns:a16="http://schemas.microsoft.com/office/drawing/2014/main" val="1008921114"/>
                    </a:ext>
                  </a:extLst>
                </a:gridCol>
                <a:gridCol w="923731">
                  <a:extLst>
                    <a:ext uri="{9D8B030D-6E8A-4147-A177-3AD203B41FA5}">
                      <a16:colId xmlns:a16="http://schemas.microsoft.com/office/drawing/2014/main" val="2272752245"/>
                    </a:ext>
                  </a:extLst>
                </a:gridCol>
                <a:gridCol w="3051110">
                  <a:extLst>
                    <a:ext uri="{9D8B030D-6E8A-4147-A177-3AD203B41FA5}">
                      <a16:colId xmlns:a16="http://schemas.microsoft.com/office/drawing/2014/main" val="277052790"/>
                    </a:ext>
                  </a:extLst>
                </a:gridCol>
                <a:gridCol w="1947630">
                  <a:extLst>
                    <a:ext uri="{9D8B030D-6E8A-4147-A177-3AD203B41FA5}">
                      <a16:colId xmlns:a16="http://schemas.microsoft.com/office/drawing/2014/main" val="4179899793"/>
                    </a:ext>
                  </a:extLst>
                </a:gridCol>
              </a:tblGrid>
              <a:tr h="738668">
                <a:tc>
                  <a:txBody>
                    <a:bodyPr/>
                    <a:lstStyle/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413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kosztu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667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Zakres kosztów kwalifikowanych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Wymagania techniczne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intensywność dofinansowania (procent faktycznie poniesionych kosztów kwalifikowanych)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24130" algn="ctr">
                        <a:lnSpc>
                          <a:spcPct val="98000"/>
                        </a:lnSpc>
                        <a:spcAft>
                          <a:spcPts val="1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kwota dotacji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9080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(zł)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06419"/>
                  </a:ext>
                </a:extLst>
              </a:tr>
              <a:tr h="701837"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Ocieplenie przegród budowlanych</a:t>
                      </a:r>
                      <a:r>
                        <a:rPr lang="pl-PL" sz="13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" marR="12382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3746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 (od kwoty netto)</a:t>
                      </a:r>
                      <a:endParaRPr lang="pl-PL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135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271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200480"/>
                  </a:ext>
                </a:extLst>
              </a:tr>
              <a:tr h="46614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8890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okienna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630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39865"/>
                  </a:ext>
                </a:extLst>
              </a:tr>
              <a:tr h="474587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drzwiowa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1 200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616857"/>
                  </a:ext>
                </a:extLst>
              </a:tr>
              <a:tr h="68495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1079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Bramy garażowe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brutto,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uwzględniono w kategorii stolarka drzwiowa)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 kwoty netto,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wydzielona kategoria)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1 800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883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385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2C34AEE1-350B-8B07-6AF6-84ADB35E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501" y="2054951"/>
            <a:ext cx="2252030" cy="225203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986" y="140934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Aneksowanie umów o dotację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65226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7160130-C840-BB89-B7A3-5FE80C1D1820}"/>
              </a:ext>
            </a:extLst>
          </p:cNvPr>
          <p:cNvSpPr txBox="1"/>
          <p:nvPr/>
        </p:nvSpPr>
        <p:spPr>
          <a:xfrm>
            <a:off x="1989116" y="1404728"/>
            <a:ext cx="9709719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Beneficjent, który zawarł umowę o dofinansowanie w formie dotacji z prefinansowaniem na podstawie wniosku o dotację złożonego przed 3 stycznia 2023 r. ma możliwość zmiany warunków umowy o dofinansowanie na warunki obowiązujące w obecnej wersji Programu.</a:t>
            </a:r>
            <a:endParaRPr lang="pl-PL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6A6667F-4D5C-7B92-0766-52AD6F3C8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37" y="1477328"/>
            <a:ext cx="1033858" cy="132924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3D23070-04EC-867D-6AF1-72D4A0FD66F2}"/>
              </a:ext>
            </a:extLst>
          </p:cNvPr>
          <p:cNvSpPr txBox="1"/>
          <p:nvPr/>
        </p:nvSpPr>
        <p:spPr>
          <a:xfrm>
            <a:off x="2060986" y="2700967"/>
            <a:ext cx="35732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tym celu konieczne jest pisemne wystąpienie Beneficjenta o zmianę warunków umowy o dofinansowanie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3F8821A-990B-35B7-C165-D7D56D347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00" r="14450"/>
          <a:stretch/>
        </p:blipFill>
        <p:spPr>
          <a:xfrm>
            <a:off x="470780" y="3509735"/>
            <a:ext cx="1317138" cy="233332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3A04D8A-486F-C355-6A93-0DE15F68A930}"/>
              </a:ext>
            </a:extLst>
          </p:cNvPr>
          <p:cNvSpPr txBox="1"/>
          <p:nvPr/>
        </p:nvSpPr>
        <p:spPr>
          <a:xfrm>
            <a:off x="1854895" y="4448834"/>
            <a:ext cx="10045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Jeżeli Wnioskodawca złożył wniosek o dofinansowanie przed dniem 3 stycznia 2023 r., ale nie zawarł umowy o dofinansowanie, może wycofać wniosek i złożyć go ponownie na nowych warunkach Programu, z zastrzeżeniem spełnienia wymogów dotyczących terminu rozpoczęcia i zakończenia przedsięwzięcia wskazanych w Programie. </a:t>
            </a:r>
          </a:p>
        </p:txBody>
      </p:sp>
    </p:spTree>
    <p:extLst>
      <p:ext uri="{BB962C8B-B14F-4D97-AF65-F5344CB8AC3E}">
        <p14:creationId xmlns:p14="http://schemas.microsoft.com/office/powerpoint/2010/main" val="2450657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98348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Montaż kotłów zgazowujących drewno</a:t>
            </a:r>
            <a:b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lub kotłów na </a:t>
            </a:r>
            <a:r>
              <a:rPr lang="pl-PL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9D84C50-0091-EBBB-758A-F26540AA08A3}"/>
              </a:ext>
            </a:extLst>
          </p:cNvPr>
          <p:cNvSpPr txBox="1"/>
          <p:nvPr/>
        </p:nvSpPr>
        <p:spPr>
          <a:xfrm>
            <a:off x="767755" y="1981645"/>
            <a:ext cx="104648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Możliwość zakupu i montażu kotła na biomasę drzewną (kotła zgazowującego drewno lub kotła na </a:t>
            </a:r>
            <a:r>
              <a:rPr lang="pl-PL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pellet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o emisyjności ≤ 20mg/m</a:t>
            </a:r>
            <a:r>
              <a:rPr lang="pl-PL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 budynku podłączonym do sieci dystrybucji gazu.</a:t>
            </a:r>
          </a:p>
          <a:p>
            <a:pPr algn="ctr">
              <a:buClr>
                <a:srgbClr val="43A9D3"/>
              </a:buClr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8CE2F66-A93C-B662-62B0-08317838B34B}"/>
              </a:ext>
            </a:extLst>
          </p:cNvPr>
          <p:cNvSpPr txBox="1"/>
          <p:nvPr/>
        </p:nvSpPr>
        <p:spPr>
          <a:xfrm>
            <a:off x="5388853" y="3091218"/>
            <a:ext cx="51815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43A9D3"/>
              </a:buClr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lipca 2023 r. 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dofinansowanie dla kotłów na biomasę (kotłów zgazowujących drewno oraz kotłów na pellet) będzie dotyczyło wyłącznie kotłów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emisyjności niższej niż 20 mg/m</a:t>
            </a:r>
            <a:r>
              <a:rPr lang="pl-PL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Zmiana wprowadzona zostaje już obecnie w celu zapewnienia okresu przejściowego.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5A1A32-42D8-012D-5484-A2080FC6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75" y="3008494"/>
            <a:ext cx="3810470" cy="253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666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EF68BF41-303C-2BDB-3E6A-6D8897904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224" y="243996"/>
            <a:ext cx="9214624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4000" b="1" dirty="0">
                <a:solidFill>
                  <a:srgbClr val="38B2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Cel, budżet i perspektywa czasowa</a:t>
            </a:r>
            <a:endParaRPr lang="en-US" altLang="pl-PL" sz="4000" b="1" dirty="0">
              <a:solidFill>
                <a:srgbClr val="38B2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BD6FBA7-2056-25F9-6DAA-FDB59F2DE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1102072"/>
            <a:ext cx="9862852" cy="481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Ścieżka bankowa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id="{BEE3F759-5470-BF91-1619-C1A362FB9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77" y="1270592"/>
            <a:ext cx="10339056" cy="108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8" tIns="44994" rIns="89988" bIns="44994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 Beneficjentów korzystających z kredytu bankowego  program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umożliwia kwalifikowanie kosztów poniesionych do 6 miesięcy przed datą złożenia wniosku, pod warunkiem, że przedsięwzięcie nie zostało zakończone przed dniem złożenia wniosku o dofinasowanie w formie dotacji na częściową spłatę kapitału kredytu bankowego</a:t>
            </a:r>
            <a:endParaRPr lang="pl-PL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467293-4BBB-F690-1822-FD75278D3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24242" r="688" b="15643"/>
          <a:stretch/>
        </p:blipFill>
        <p:spPr>
          <a:xfrm>
            <a:off x="531416" y="2327088"/>
            <a:ext cx="10701196" cy="371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92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Rozliczenie dotacji – wniosek o płatność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0766948" y="266085"/>
            <a:ext cx="10761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E759DD5-042D-C794-B46C-FFBC38C008B5}"/>
              </a:ext>
            </a:extLst>
          </p:cNvPr>
          <p:cNvSpPr txBox="1"/>
          <p:nvPr/>
        </p:nvSpPr>
        <p:spPr>
          <a:xfrm>
            <a:off x="4481695" y="1497653"/>
            <a:ext cx="6406045" cy="2155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wolnienie kolejności działań inwestycyjnych - </a:t>
            </a: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brak konieczności rozliczenia kosztów związanych z zakupem i montażem nowego źródła ciepła </a:t>
            </a: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pierwszego wniosk</a:t>
            </a: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o płatność.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przypadku dotacji z prefinansowaniem, każda zawarta przez Beneficjenta umowa z wykonawcą powinna zostać rozliczona</a:t>
            </a:r>
            <a:b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całości w ramach jednego wniosku o płatność (nie ma możliwości rozliczania danej umowy w ramach kilku wniosków</a:t>
            </a:r>
            <a:b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płatność).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FFF7CB5-ADFC-F515-2639-615EDCC9B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1" b="6664"/>
          <a:stretch/>
        </p:blipFill>
        <p:spPr>
          <a:xfrm>
            <a:off x="818095" y="1497653"/>
            <a:ext cx="3567986" cy="194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D8EF503-AE88-33B9-E2E0-EE4C831E3E22}"/>
              </a:ext>
            </a:extLst>
          </p:cNvPr>
          <p:cNvSpPr txBox="1"/>
          <p:nvPr/>
        </p:nvSpPr>
        <p:spPr>
          <a:xfrm>
            <a:off x="701137" y="3949556"/>
            <a:ext cx="10367457" cy="1518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konsekwencji wprowadzonych zmian Programu, zmianie ulega wzór wniosku o płatność oraz instrukcja jego wypełniania.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Dodatkowo wprowadzono został wzór Dokumentu podsumowujący audyt energetyczny budynku, stanowiący obowiązkowy załącznik do wniosku o płatność, w przypadku finansowania audytu w ramach przedsięwzięcia.</a:t>
            </a:r>
          </a:p>
        </p:txBody>
      </p:sp>
    </p:spTree>
    <p:extLst>
      <p:ext uri="{BB962C8B-B14F-4D97-AF65-F5344CB8AC3E}">
        <p14:creationId xmlns:p14="http://schemas.microsoft.com/office/powerpoint/2010/main" val="4161372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745" y="185182"/>
            <a:ext cx="2914509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 zmiany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0766948" y="266085"/>
            <a:ext cx="10761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1C2EA3C-BE86-E33B-967F-4B1F0A77D064}"/>
              </a:ext>
            </a:extLst>
          </p:cNvPr>
          <p:cNvSpPr txBox="1"/>
          <p:nvPr/>
        </p:nvSpPr>
        <p:spPr>
          <a:xfrm>
            <a:off x="348867" y="1425244"/>
            <a:ext cx="6996281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66" indent="-342866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Aktualizacja informacji o ochronie danych osobowych RODO. </a:t>
            </a:r>
          </a:p>
          <a:p>
            <a:pPr marL="342866" indent="-342866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Aktualizacja klauzuli dotyczącej bezstronności oceniającego wnioski. 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Nie udziela się dofinansowania na przedsięwzięcia zakończone przed dniem złożenia wniosku o dofinansowanie w formie dotacji na częściową spłatę kapitału kredytu bankowego oraz w formie dotacji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prefinansowaniem. 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Ujednolicenie sposobu składania wniosków- za pośrednictwem GWD będzie można wypełniać i wysyłać </a:t>
            </a:r>
            <a:r>
              <a:rPr lang="pl-P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WoD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pl-P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WoP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(rezygnacja ze składania wniosków przez Portal Beneficjenta).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9.3.1 pkt. 2- dodano zapisy regulujące dofinansowanie w formie pożyczki dla gmin. Pkt. 11 ust. 4. Wskazuje że listę gmin można znaleźć na stronie WFOŚiGW w Rzeszowie - w przypisach informacja, że planowane wdrożenie w ramach II fazy programu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2023 roku.</a:t>
            </a:r>
          </a:p>
          <a:p>
            <a:pPr marL="342866" indent="-342866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C813B2A8-C123-50B0-D29F-DCB7AF65D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46" y="2041453"/>
            <a:ext cx="4070142" cy="2966096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A0F9A1E3-A933-1D85-B69A-F74BFB44D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8492" y="3735772"/>
            <a:ext cx="4460529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03.01.2023</a:t>
            </a:r>
            <a:endParaRPr lang="pl-PL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066A21A4-A3BA-33F7-206E-1DD0AEFCF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5626" y="2709109"/>
            <a:ext cx="1301322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 Czyste 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powietrze</a:t>
            </a:r>
          </a:p>
        </p:txBody>
      </p:sp>
    </p:spTree>
    <p:extLst>
      <p:ext uri="{BB962C8B-B14F-4D97-AF65-F5344CB8AC3E}">
        <p14:creationId xmlns:p14="http://schemas.microsoft.com/office/powerpoint/2010/main" val="1622245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12060B9-45BA-B2F9-0A0D-84F780811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53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 descr="Obraz zawierający mapa&#10;&#10;Opis wygenerowany automatycznie">
            <a:extLst>
              <a:ext uri="{FF2B5EF4-FFF2-40B4-BE49-F238E27FC236}">
                <a16:creationId xmlns:a16="http://schemas.microsoft.com/office/drawing/2014/main" id="{D88F1087-71E7-C760-F1BB-F1CCE5BAE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71" y="933289"/>
            <a:ext cx="6146242" cy="5062975"/>
          </a:xfrm>
          <a:prstGeom prst="rect">
            <a:avLst/>
          </a:prstGeom>
        </p:spPr>
      </p:pic>
      <p:sp>
        <p:nvSpPr>
          <p:cNvPr id="2" name="Oval 20">
            <a:extLst>
              <a:ext uri="{FF2B5EF4-FFF2-40B4-BE49-F238E27FC236}">
                <a16:creationId xmlns:a16="http://schemas.microsoft.com/office/drawing/2014/main" id="{740E6A62-5253-F88D-7FA0-04B8EB29F88E}"/>
              </a:ext>
            </a:extLst>
          </p:cNvPr>
          <p:cNvSpPr/>
          <p:nvPr/>
        </p:nvSpPr>
        <p:spPr>
          <a:xfrm>
            <a:off x="700771" y="1132453"/>
            <a:ext cx="1274064" cy="1238321"/>
          </a:xfrm>
          <a:prstGeom prst="ellipse">
            <a:avLst/>
          </a:prstGeom>
          <a:solidFill>
            <a:srgbClr val="40B3E5"/>
          </a:solidFill>
          <a:ln>
            <a:solidFill>
              <a:srgbClr val="3F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20">
            <a:extLst>
              <a:ext uri="{FF2B5EF4-FFF2-40B4-BE49-F238E27FC236}">
                <a16:creationId xmlns:a16="http://schemas.microsoft.com/office/drawing/2014/main" id="{628A39C0-16C5-3E7C-DBD4-6D128EB21CBB}"/>
              </a:ext>
            </a:extLst>
          </p:cNvPr>
          <p:cNvSpPr/>
          <p:nvPr/>
        </p:nvSpPr>
        <p:spPr>
          <a:xfrm>
            <a:off x="3553383" y="1136885"/>
            <a:ext cx="1274064" cy="1238321"/>
          </a:xfrm>
          <a:prstGeom prst="ellipse">
            <a:avLst/>
          </a:prstGeom>
          <a:solidFill>
            <a:srgbClr val="40B3E5"/>
          </a:solidFill>
          <a:ln>
            <a:solidFill>
              <a:srgbClr val="3F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0AB493D-D859-220A-159E-422FF663219E}"/>
              </a:ext>
            </a:extLst>
          </p:cNvPr>
          <p:cNvSpPr txBox="1"/>
          <p:nvPr/>
        </p:nvSpPr>
        <p:spPr>
          <a:xfrm>
            <a:off x="9353228" y="1309607"/>
            <a:ext cx="2605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1BC28DB-AED5-0DD0-4E89-44EDE3729FD7}"/>
              </a:ext>
            </a:extLst>
          </p:cNvPr>
          <p:cNvSpPr/>
          <p:nvPr/>
        </p:nvSpPr>
        <p:spPr>
          <a:xfrm>
            <a:off x="10057966" y="5132621"/>
            <a:ext cx="503409" cy="313891"/>
          </a:xfrm>
          <a:prstGeom prst="rect">
            <a:avLst/>
          </a:prstGeom>
          <a:solidFill>
            <a:srgbClr val="3F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10080F5D-BD3A-2301-E595-D3B8D6D6D55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25740" y="3705057"/>
            <a:ext cx="1207433" cy="12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5968E5A-F9B7-3576-7C19-96D8B6100E43}"/>
              </a:ext>
            </a:extLst>
          </p:cNvPr>
          <p:cNvSpPr txBox="1"/>
          <p:nvPr/>
        </p:nvSpPr>
        <p:spPr>
          <a:xfrm>
            <a:off x="9353228" y="1309607"/>
            <a:ext cx="2605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20">
            <a:extLst>
              <a:ext uri="{FF2B5EF4-FFF2-40B4-BE49-F238E27FC236}">
                <a16:creationId xmlns:a16="http://schemas.microsoft.com/office/drawing/2014/main" id="{0F40F0D4-2D92-BB65-C551-747DF87BEF39}"/>
              </a:ext>
            </a:extLst>
          </p:cNvPr>
          <p:cNvSpPr/>
          <p:nvPr/>
        </p:nvSpPr>
        <p:spPr>
          <a:xfrm>
            <a:off x="6522879" y="1155709"/>
            <a:ext cx="1274064" cy="1238321"/>
          </a:xfrm>
          <a:prstGeom prst="ellipse">
            <a:avLst/>
          </a:prstGeom>
          <a:solidFill>
            <a:srgbClr val="40B3E5"/>
          </a:solidFill>
          <a:ln>
            <a:solidFill>
              <a:srgbClr val="3F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21">
            <a:extLst>
              <a:ext uri="{FF2B5EF4-FFF2-40B4-BE49-F238E27FC236}">
                <a16:creationId xmlns:a16="http://schemas.microsoft.com/office/drawing/2014/main" id="{5EF8B63A-509C-E412-2F35-74FD4422051B}"/>
              </a:ext>
            </a:extLst>
          </p:cNvPr>
          <p:cNvSpPr/>
          <p:nvPr/>
        </p:nvSpPr>
        <p:spPr>
          <a:xfrm>
            <a:off x="9699625" y="1098011"/>
            <a:ext cx="1274064" cy="1273561"/>
          </a:xfrm>
          <a:prstGeom prst="ellipse">
            <a:avLst/>
          </a:prstGeom>
          <a:solidFill>
            <a:srgbClr val="0EA3E3"/>
          </a:solidFill>
          <a:ln>
            <a:solidFill>
              <a:srgbClr val="40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Grafika 11" descr="Dolar">
            <a:extLst>
              <a:ext uri="{FF2B5EF4-FFF2-40B4-BE49-F238E27FC236}">
                <a16:creationId xmlns:a16="http://schemas.microsoft.com/office/drawing/2014/main" id="{9F0BA93D-2030-5528-8CFD-907E1C52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1948" y="1350953"/>
            <a:ext cx="767679" cy="767679"/>
          </a:xfrm>
          <a:prstGeom prst="rect">
            <a:avLst/>
          </a:prstGeom>
        </p:spPr>
      </p:pic>
      <p:sp>
        <p:nvSpPr>
          <p:cNvPr id="13" name="Symbol zastępczy tekstu 38">
            <a:extLst>
              <a:ext uri="{FF2B5EF4-FFF2-40B4-BE49-F238E27FC236}">
                <a16:creationId xmlns:a16="http://schemas.microsoft.com/office/drawing/2014/main" id="{F327B5EC-CB3C-A924-4835-48304569A811}"/>
              </a:ext>
            </a:extLst>
          </p:cNvPr>
          <p:cNvSpPr txBox="1">
            <a:spLocks/>
          </p:cNvSpPr>
          <p:nvPr/>
        </p:nvSpPr>
        <p:spPr>
          <a:xfrm>
            <a:off x="2522416" y="2900264"/>
            <a:ext cx="3335998" cy="320413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25 537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Liczba podjętych decyzji  pozytywnych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40B3E5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538 205 919,00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Przyznana kwota dotacji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40B3E5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4 374 125,00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Przyznana kwota pożyczki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1 851 914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Przyznana kwota dotacji na częściową spłatę kapitału kredytu bankowego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39B9F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21 385 419,72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 z prefinansowaniem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ymbol zastępczy tekstu 38">
            <a:extLst>
              <a:ext uri="{FF2B5EF4-FFF2-40B4-BE49-F238E27FC236}">
                <a16:creationId xmlns:a16="http://schemas.microsoft.com/office/drawing/2014/main" id="{E0EB22E2-C807-84F0-528F-FE34102D7BD0}"/>
              </a:ext>
            </a:extLst>
          </p:cNvPr>
          <p:cNvSpPr txBox="1">
            <a:spLocks/>
          </p:cNvSpPr>
          <p:nvPr/>
        </p:nvSpPr>
        <p:spPr>
          <a:xfrm>
            <a:off x="-50663" y="3309628"/>
            <a:ext cx="2831659" cy="2876488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28 521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Liczba złożonych wniosków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583 506 006,89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dotacji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8 186 607,84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pożyczki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2 375 706,00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dotacji na częściową spłatę kapitału kredytu bankowego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25 362 186,00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dotacji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prefinansowaniem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Symbol zastępczy tekstu 38">
            <a:extLst>
              <a:ext uri="{FF2B5EF4-FFF2-40B4-BE49-F238E27FC236}">
                <a16:creationId xmlns:a16="http://schemas.microsoft.com/office/drawing/2014/main" id="{DF4FD0E1-57BF-59B4-1C1A-F62CFE937242}"/>
              </a:ext>
            </a:extLst>
          </p:cNvPr>
          <p:cNvSpPr txBox="1">
            <a:spLocks/>
          </p:cNvSpPr>
          <p:nvPr/>
        </p:nvSpPr>
        <p:spPr>
          <a:xfrm>
            <a:off x="8894813" y="2862977"/>
            <a:ext cx="2981011" cy="306173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251 571 312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dotacji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3 123 079,00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pożyczki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577 019,66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dotacja na częściową spłatę kapitału kredytu bankowego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8 038 426,79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dotacja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prefinansowaniem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5E18C98-774E-1C35-460C-BBCA1801B701}"/>
              </a:ext>
            </a:extLst>
          </p:cNvPr>
          <p:cNvSpPr txBox="1"/>
          <p:nvPr/>
        </p:nvSpPr>
        <p:spPr>
          <a:xfrm>
            <a:off x="3132360" y="2449213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Decyzje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9E6FAF1-6176-948E-1BCC-B5F98351A447}"/>
              </a:ext>
            </a:extLst>
          </p:cNvPr>
          <p:cNvSpPr txBox="1"/>
          <p:nvPr/>
        </p:nvSpPr>
        <p:spPr>
          <a:xfrm>
            <a:off x="191783" y="2449213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Wnioski 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DA3B2E1-CF25-4BC8-E58C-CEBD38B299CC}"/>
              </a:ext>
            </a:extLst>
          </p:cNvPr>
          <p:cNvSpPr txBox="1"/>
          <p:nvPr/>
        </p:nvSpPr>
        <p:spPr>
          <a:xfrm>
            <a:off x="6124829" y="2491308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Umowy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855F795-76A6-D782-E2A2-D7BE657BF908}"/>
              </a:ext>
            </a:extLst>
          </p:cNvPr>
          <p:cNvSpPr txBox="1"/>
          <p:nvPr/>
        </p:nvSpPr>
        <p:spPr>
          <a:xfrm>
            <a:off x="9273453" y="2496806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Wypłacone środki</a:t>
            </a:r>
          </a:p>
        </p:txBody>
      </p:sp>
      <p:sp>
        <p:nvSpPr>
          <p:cNvPr id="20" name="Symbol zastępczy tekstu 38">
            <a:extLst>
              <a:ext uri="{FF2B5EF4-FFF2-40B4-BE49-F238E27FC236}">
                <a16:creationId xmlns:a16="http://schemas.microsoft.com/office/drawing/2014/main" id="{642DD04E-2ADC-CF42-9B88-CA9D18820634}"/>
              </a:ext>
            </a:extLst>
          </p:cNvPr>
          <p:cNvSpPr txBox="1">
            <a:spLocks/>
          </p:cNvSpPr>
          <p:nvPr/>
        </p:nvSpPr>
        <p:spPr>
          <a:xfrm>
            <a:off x="5729582" y="2879833"/>
            <a:ext cx="2981011" cy="306173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25 128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Liczba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zawartych umów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514 180 068,16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4 112 266,77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pożyczki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1 880 013,00 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 na częściową spłatę kapitału kredytu bankowego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19 147 498,02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 z prefinansowaniem </a:t>
            </a:r>
          </a:p>
        </p:txBody>
      </p:sp>
      <p:pic>
        <p:nvPicPr>
          <p:cNvPr id="21" name="Grafika 20" descr="Lista kontrolna (od prawej do lewej)">
            <a:extLst>
              <a:ext uri="{FF2B5EF4-FFF2-40B4-BE49-F238E27FC236}">
                <a16:creationId xmlns:a16="http://schemas.microsoft.com/office/drawing/2014/main" id="{E4B0740B-D946-A305-9732-DBA02C390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158" y="1333633"/>
            <a:ext cx="914400" cy="914400"/>
          </a:xfrm>
          <a:prstGeom prst="rect">
            <a:avLst/>
          </a:prstGeom>
        </p:spPr>
      </p:pic>
      <p:pic>
        <p:nvPicPr>
          <p:cNvPr id="22" name="Grafika 21" descr="Uścisk dłoni">
            <a:extLst>
              <a:ext uri="{FF2B5EF4-FFF2-40B4-BE49-F238E27FC236}">
                <a16:creationId xmlns:a16="http://schemas.microsoft.com/office/drawing/2014/main" id="{9BE4A7ED-B9D9-0F68-45D7-717533EA6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89131" y="1259512"/>
            <a:ext cx="914400" cy="914400"/>
          </a:xfrm>
          <a:prstGeom prst="rect">
            <a:avLst/>
          </a:prstGeom>
        </p:spPr>
      </p:pic>
      <p:pic>
        <p:nvPicPr>
          <p:cNvPr id="23" name="Grafika 22" descr="Znacznik wyboru">
            <a:extLst>
              <a:ext uri="{FF2B5EF4-FFF2-40B4-BE49-F238E27FC236}">
                <a16:creationId xmlns:a16="http://schemas.microsoft.com/office/drawing/2014/main" id="{84287B13-1F5D-561C-D582-A773B034D8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12634" y="1355384"/>
            <a:ext cx="826172" cy="826172"/>
          </a:xfrm>
          <a:prstGeom prst="rect">
            <a:avLst/>
          </a:prstGeom>
        </p:spPr>
      </p:pic>
      <p:sp>
        <p:nvSpPr>
          <p:cNvPr id="24" name="Symbol zastępczy tekstu 16">
            <a:extLst>
              <a:ext uri="{FF2B5EF4-FFF2-40B4-BE49-F238E27FC236}">
                <a16:creationId xmlns:a16="http://schemas.microsoft.com/office/drawing/2014/main" id="{327E6501-1958-2E31-3C56-B7BEDABE0630}"/>
              </a:ext>
            </a:extLst>
          </p:cNvPr>
          <p:cNvSpPr txBox="1">
            <a:spLocks/>
          </p:cNvSpPr>
          <p:nvPr/>
        </p:nvSpPr>
        <p:spPr>
          <a:xfrm>
            <a:off x="2516338" y="200156"/>
            <a:ext cx="8013081" cy="10922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Stan realizacji Programu Priorytetowego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„Czyste Powietrze” </a:t>
            </a:r>
            <a:b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 województwie podkarpackim na dzień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 grudnia 2022 r. </a:t>
            </a:r>
            <a:b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pl-PL" sz="2300" b="1" i="0" u="none" strike="noStrike" kern="1200" cap="none" spc="0" normalizeH="0" baseline="0" noProof="0" dirty="0">
              <a:ln>
                <a:noFill/>
              </a:ln>
              <a:solidFill>
                <a:srgbClr val="40B2E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5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02E06FE-7367-FF94-EEA6-0A9C2A7F2A14}"/>
              </a:ext>
            </a:extLst>
          </p:cNvPr>
          <p:cNvSpPr txBox="1"/>
          <p:nvPr/>
        </p:nvSpPr>
        <p:spPr>
          <a:xfrm>
            <a:off x="1533525" y="839050"/>
            <a:ext cx="9124950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Dziękujemy za uwagę</a:t>
            </a:r>
          </a:p>
          <a:p>
            <a:pPr algn="ctr"/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Wojewódzki Fundusz Ochrony Środowiska </a:t>
            </a:r>
            <a:br>
              <a:rPr lang="pl-PL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Gospodarki Wodnej w Rzeszowie </a:t>
            </a:r>
            <a:br>
              <a:rPr lang="pl-PL" sz="25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5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35-025 Rzeszów</a:t>
            </a:r>
            <a:b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ul. Zygmuntowska 9</a:t>
            </a:r>
            <a:b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tel.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17 852-23-44, 17 852-26-01, 17 853-63-81, 606 814 783</a:t>
            </a:r>
            <a:b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fax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wew. 102 </a:t>
            </a:r>
            <a:br>
              <a:rPr lang="pl-PL" sz="25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5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biuro@wfosigw.rzeszow.pl</a:t>
            </a:r>
            <a:endParaRPr lang="pl-PL" sz="2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Skrytka </a:t>
            </a:r>
            <a:r>
              <a:rPr lang="pl-PL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ePUAP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l-PL" sz="2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wfosigw_rz</a:t>
            </a: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l-PL" sz="2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SkrytkaESP</a:t>
            </a:r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104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tół&#10;&#10;Opis wygenerowany automatycznie">
            <a:extLst>
              <a:ext uri="{FF2B5EF4-FFF2-40B4-BE49-F238E27FC236}">
                <a16:creationId xmlns:a16="http://schemas.microsoft.com/office/drawing/2014/main" id="{3BC7E32D-956C-935D-13A5-AD414D3CF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" y="0"/>
            <a:ext cx="12182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9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70DFAF0-93D5-5D7A-9579-C798B948A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5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42843868-3923-BE4F-71E3-00244D9C3CF5}"/>
              </a:ext>
            </a:extLst>
          </p:cNvPr>
          <p:cNvSpPr txBox="1">
            <a:spLocks/>
          </p:cNvSpPr>
          <p:nvPr/>
        </p:nvSpPr>
        <p:spPr>
          <a:xfrm>
            <a:off x="838200" y="1069206"/>
            <a:ext cx="10515600" cy="839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Część 1) Programu </a:t>
            </a:r>
            <a:r>
              <a:rPr lang="pl-PL" sz="2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„Czyste Powietrze” </a:t>
            </a: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dla Beneficjentów</a:t>
            </a:r>
            <a:b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uprawnionych do podstawowego poziomu wsparcia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98A10AC-4DCB-422A-FC24-F2D50D409DBE}"/>
              </a:ext>
            </a:extLst>
          </p:cNvPr>
          <p:cNvSpPr/>
          <p:nvPr/>
        </p:nvSpPr>
        <p:spPr>
          <a:xfrm>
            <a:off x="618871" y="2280408"/>
            <a:ext cx="4498089" cy="352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517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3DC657F7-473F-F985-37FA-1A8BB09C6188}"/>
              </a:ext>
            </a:extLst>
          </p:cNvPr>
          <p:cNvSpPr/>
          <p:nvPr/>
        </p:nvSpPr>
        <p:spPr>
          <a:xfrm>
            <a:off x="2597913" y="2011184"/>
            <a:ext cx="540000" cy="54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sp>
        <p:nvSpPr>
          <p:cNvPr id="7" name="Symbol zastępczy tekstu 36">
            <a:extLst>
              <a:ext uri="{FF2B5EF4-FFF2-40B4-BE49-F238E27FC236}">
                <a16:creationId xmlns:a16="http://schemas.microsoft.com/office/drawing/2014/main" id="{E1552471-726C-9697-28E9-262CB1629E53}"/>
              </a:ext>
            </a:extLst>
          </p:cNvPr>
          <p:cNvSpPr txBox="1">
            <a:spLocks/>
          </p:cNvSpPr>
          <p:nvPr/>
        </p:nvSpPr>
        <p:spPr>
          <a:xfrm>
            <a:off x="1194380" y="2416082"/>
            <a:ext cx="3347067" cy="63023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</a:p>
        </p:txBody>
      </p:sp>
      <p:sp>
        <p:nvSpPr>
          <p:cNvPr id="8" name="Symbol zastępczy tekstu 37">
            <a:extLst>
              <a:ext uri="{FF2B5EF4-FFF2-40B4-BE49-F238E27FC236}">
                <a16:creationId xmlns:a16="http://schemas.microsoft.com/office/drawing/2014/main" id="{A387A456-CB05-D434-B188-BB6F9AD838CF}"/>
              </a:ext>
            </a:extLst>
          </p:cNvPr>
          <p:cNvSpPr txBox="1">
            <a:spLocks/>
          </p:cNvSpPr>
          <p:nvPr/>
        </p:nvSpPr>
        <p:spPr>
          <a:xfrm>
            <a:off x="527430" y="2911218"/>
            <a:ext cx="4680969" cy="2893339"/>
          </a:xfrm>
          <a:prstGeom prst="rect">
            <a:avLst/>
          </a:prstGeom>
        </p:spPr>
        <p:txBody>
          <a:bodyPr lIns="288000" rIns="28800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osoby fizyczne, będące właścicielami/współwłaścicielami budynków mieszkalnych jednorodzinnych lub wydzielonych</a:t>
            </a:r>
            <a:b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budynkach jednorodzinnych lokali mieszkalnych z wyodrębnioną księgą wieczystą,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dochodzie rocznym nieprzekraczającym kwoty 100 000 zł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55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przypadku uzyskiwania dochodów</a:t>
            </a:r>
            <a:b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 różnych źródeł, dochody sumuje się, przy czym suma ta nie może przekroczyć kwoty 100 000 zł.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52A73161-5FA3-3E4D-8AB8-A167EB981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147" y="101747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PROGU DOCHODOWEGO</a:t>
            </a:r>
            <a:endParaRPr lang="en-US" altLang="pl-PL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trzałka w prawo 14">
            <a:extLst>
              <a:ext uri="{FF2B5EF4-FFF2-40B4-BE49-F238E27FC236}">
                <a16:creationId xmlns:a16="http://schemas.microsoft.com/office/drawing/2014/main" id="{D989B4AE-90A3-EA6F-733A-7F996F2F0956}"/>
              </a:ext>
            </a:extLst>
          </p:cNvPr>
          <p:cNvSpPr/>
          <p:nvPr/>
        </p:nvSpPr>
        <p:spPr>
          <a:xfrm>
            <a:off x="5412678" y="3639487"/>
            <a:ext cx="1273257" cy="82630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8A2E8C27-EB89-4306-0055-3B24F48416F1}"/>
              </a:ext>
            </a:extLst>
          </p:cNvPr>
          <p:cNvSpPr/>
          <p:nvPr/>
        </p:nvSpPr>
        <p:spPr>
          <a:xfrm>
            <a:off x="6983603" y="2290567"/>
            <a:ext cx="4498089" cy="352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517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818BEA69-F470-2F66-9134-A08E6ADB1A19}"/>
              </a:ext>
            </a:extLst>
          </p:cNvPr>
          <p:cNvSpPr/>
          <p:nvPr/>
        </p:nvSpPr>
        <p:spPr>
          <a:xfrm>
            <a:off x="8960697" y="2016775"/>
            <a:ext cx="540000" cy="54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sp>
        <p:nvSpPr>
          <p:cNvPr id="24" name="Symbol zastępczy tekstu 36">
            <a:extLst>
              <a:ext uri="{FF2B5EF4-FFF2-40B4-BE49-F238E27FC236}">
                <a16:creationId xmlns:a16="http://schemas.microsoft.com/office/drawing/2014/main" id="{98FED0BF-0115-6171-24D6-28644FD697A2}"/>
              </a:ext>
            </a:extLst>
          </p:cNvPr>
          <p:cNvSpPr txBox="1">
            <a:spLocks/>
          </p:cNvSpPr>
          <p:nvPr/>
        </p:nvSpPr>
        <p:spPr>
          <a:xfrm>
            <a:off x="7557164" y="2421673"/>
            <a:ext cx="3347067" cy="63023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</a:p>
        </p:txBody>
      </p:sp>
      <p:sp>
        <p:nvSpPr>
          <p:cNvPr id="25" name="Symbol zastępczy tekstu 37">
            <a:extLst>
              <a:ext uri="{FF2B5EF4-FFF2-40B4-BE49-F238E27FC236}">
                <a16:creationId xmlns:a16="http://schemas.microsoft.com/office/drawing/2014/main" id="{539C887F-FEAB-7FB4-B7CB-8149D965A3E7}"/>
              </a:ext>
            </a:extLst>
          </p:cNvPr>
          <p:cNvSpPr txBox="1">
            <a:spLocks/>
          </p:cNvSpPr>
          <p:nvPr/>
        </p:nvSpPr>
        <p:spPr>
          <a:xfrm>
            <a:off x="6890214" y="2916809"/>
            <a:ext cx="4680969" cy="2893339"/>
          </a:xfrm>
          <a:prstGeom prst="rect">
            <a:avLst/>
          </a:prstGeom>
        </p:spPr>
        <p:txBody>
          <a:bodyPr lIns="288000" rIns="28800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osoby fizyczne, będące właścicielami/współwłaścicielami budynków mieszkalnych jednorodzinnych lub wydzielonych</a:t>
            </a:r>
            <a:b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budynkach jednorodzinnych lokali mieszkalnych z wyodrębnioną księgą wieczystą,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dochodzie rocznym nieprzekraczającym kwoty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135 000 zł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55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przypadku uzyskiwania dochodów</a:t>
            </a:r>
            <a:b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 różnych źródeł, dochody sumuje się, przy czym suma ta nie może przekroczyć kwoty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135 000 zł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0339EBF-96B2-3D8A-EAB3-FC2F3F56512F}"/>
              </a:ext>
            </a:extLst>
          </p:cNvPr>
          <p:cNvSpPr txBox="1"/>
          <p:nvPr/>
        </p:nvSpPr>
        <p:spPr>
          <a:xfrm>
            <a:off x="5424749" y="3857816"/>
            <a:ext cx="979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D22DEA5-37D5-AA07-59AB-006D062A6608}"/>
              </a:ext>
            </a:extLst>
          </p:cNvPr>
          <p:cNvGrpSpPr/>
          <p:nvPr/>
        </p:nvGrpSpPr>
        <p:grpSpPr>
          <a:xfrm>
            <a:off x="10586789" y="42968"/>
            <a:ext cx="1413745" cy="1477328"/>
            <a:chOff x="10586789" y="42968"/>
            <a:chExt cx="1413745" cy="1477328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3CB2664E-7776-8CA8-1A11-0337E7E69F41}"/>
                </a:ext>
              </a:extLst>
            </p:cNvPr>
            <p:cNvSpPr/>
            <p:nvPr/>
          </p:nvSpPr>
          <p:spPr>
            <a:xfrm>
              <a:off x="10586789" y="228150"/>
              <a:ext cx="1076185" cy="1076185"/>
            </a:xfrm>
            <a:prstGeom prst="rect">
              <a:avLst/>
            </a:prstGeom>
            <a:solidFill>
              <a:srgbClr val="39B9F3"/>
            </a:solidFill>
            <a:ln>
              <a:solidFill>
                <a:srgbClr val="22B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63EF8C19-3C72-895D-4CFD-94779262C9DE}"/>
                </a:ext>
              </a:extLst>
            </p:cNvPr>
            <p:cNvSpPr txBox="1"/>
            <p:nvPr/>
          </p:nvSpPr>
          <p:spPr>
            <a:xfrm>
              <a:off x="10924349" y="42968"/>
              <a:ext cx="107618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9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11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21" grpId="0" animBg="1"/>
      <p:bldP spid="22" grpId="0" animBg="1"/>
      <p:bldP spid="23" grpId="0" animBg="1"/>
      <p:bldP spid="24" grpId="0"/>
      <p:bldP spid="2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C24F3C-B622-75E1-D7F0-38231C05294D}"/>
              </a:ext>
            </a:extLst>
          </p:cNvPr>
          <p:cNvSpPr txBox="1">
            <a:spLocks/>
          </p:cNvSpPr>
          <p:nvPr/>
        </p:nvSpPr>
        <p:spPr>
          <a:xfrm>
            <a:off x="1133254" y="104150"/>
            <a:ext cx="10515600" cy="860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Część 2) Programu </a:t>
            </a:r>
            <a:r>
              <a:rPr lang="pl-PL" sz="2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„Czyste Powietrze” </a:t>
            </a: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dla Beneficjentów</a:t>
            </a:r>
            <a:b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uprawnionych do podwyższonego poziomu wsparcia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9B7705D9-E8AC-C667-667D-4FCC449875FB}"/>
              </a:ext>
            </a:extLst>
          </p:cNvPr>
          <p:cNvGrpSpPr/>
          <p:nvPr/>
        </p:nvGrpSpPr>
        <p:grpSpPr>
          <a:xfrm>
            <a:off x="211453" y="965053"/>
            <a:ext cx="5291679" cy="5019834"/>
            <a:chOff x="303662" y="1574811"/>
            <a:chExt cx="5265577" cy="5019834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D7FE28F-1B31-E15E-16CC-9339904FDEDC}"/>
                </a:ext>
              </a:extLst>
            </p:cNvPr>
            <p:cNvSpPr/>
            <p:nvPr/>
          </p:nvSpPr>
          <p:spPr>
            <a:xfrm>
              <a:off x="401191" y="1844811"/>
              <a:ext cx="5070519" cy="47498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wal 4">
              <a:extLst>
                <a:ext uri="{FF2B5EF4-FFF2-40B4-BE49-F238E27FC236}">
                  <a16:creationId xmlns:a16="http://schemas.microsoft.com/office/drawing/2014/main" id="{10B7AEFE-B0D7-1C21-61E7-47412B385F72}"/>
                </a:ext>
              </a:extLst>
            </p:cNvPr>
            <p:cNvSpPr/>
            <p:nvPr/>
          </p:nvSpPr>
          <p:spPr>
            <a:xfrm>
              <a:off x="2490393" y="1574811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2)</a:t>
              </a:r>
            </a:p>
          </p:txBody>
        </p:sp>
        <p:sp>
          <p:nvSpPr>
            <p:cNvPr id="6" name="Symbol zastępczy tekstu 36">
              <a:extLst>
                <a:ext uri="{FF2B5EF4-FFF2-40B4-BE49-F238E27FC236}">
                  <a16:creationId xmlns:a16="http://schemas.microsoft.com/office/drawing/2014/main" id="{F794021F-5DA8-99D0-4B89-DFBAB7D70CFA}"/>
                </a:ext>
              </a:extLst>
            </p:cNvPr>
            <p:cNvSpPr txBox="1">
              <a:spLocks/>
            </p:cNvSpPr>
            <p:nvPr/>
          </p:nvSpPr>
          <p:spPr>
            <a:xfrm>
              <a:off x="1165038" y="1970635"/>
              <a:ext cx="3190709" cy="630238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</a:p>
          </p:txBody>
        </p:sp>
        <p:sp>
          <p:nvSpPr>
            <p:cNvPr id="7" name="Symbol zastępczy tekstu 37">
              <a:extLst>
                <a:ext uri="{FF2B5EF4-FFF2-40B4-BE49-F238E27FC236}">
                  <a16:creationId xmlns:a16="http://schemas.microsoft.com/office/drawing/2014/main" id="{B263766E-D667-451E-8106-0904000B8EDD}"/>
                </a:ext>
              </a:extLst>
            </p:cNvPr>
            <p:cNvSpPr txBox="1">
              <a:spLocks/>
            </p:cNvSpPr>
            <p:nvPr/>
          </p:nvSpPr>
          <p:spPr>
            <a:xfrm>
              <a:off x="303662" y="2462727"/>
              <a:ext cx="5265577" cy="4114712"/>
            </a:xfrm>
            <a:prstGeom prst="rect">
              <a:avLst/>
            </a:prstGeom>
          </p:spPr>
          <p:txBody>
            <a:bodyPr lIns="288000" rIns="288000" anchor="t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to osoby fizyczne, które łącznie spełniają   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następujące warunki: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1) są właścicielami/współwłaścicielami budynku mieszkalnego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jednorodzinnego lub wydzielonego w budynku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jednorodzinnym lokalu mieszkalnego z wyodrębnioną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księgą wieczystą;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2) przeciętny miesięczny dochód na jednego członka ich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gospodarstwa domowego nie przekracza kwoty:</a:t>
              </a:r>
            </a:p>
            <a:p>
              <a:pPr marL="36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1 564 zł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 gospodarstwie wieloosobowym;</a:t>
              </a:r>
            </a:p>
            <a:p>
              <a:pPr marL="36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2 189 zł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 gospodarstwie jednoosobowym.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6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 W przypadku prowadzenia działalności gospodarczej,</a:t>
              </a:r>
              <a:b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roczny przychód beneficjenta z tytułu prowadzenia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pozarolniczej działalności gospodarczej za rok kalendarzowy,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za który ustalony został przeciętny miesięczny dochód, nie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przekroczył trzydziestokrotności</a:t>
              </a: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kwoty minimalnego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wynagrodzenia za pracę określonego w rozporządzeniu Rady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Ministrów obowiązującym</a:t>
              </a: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 grudniu roku poprzedzającego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rok złożenia wniosku</a:t>
              </a: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 dofinansowanie.</a:t>
              </a:r>
            </a:p>
          </p:txBody>
        </p:sp>
      </p:grpSp>
      <p:sp>
        <p:nvSpPr>
          <p:cNvPr id="20" name="Strzałka w prawo 14">
            <a:extLst>
              <a:ext uri="{FF2B5EF4-FFF2-40B4-BE49-F238E27FC236}">
                <a16:creationId xmlns:a16="http://schemas.microsoft.com/office/drawing/2014/main" id="{02521389-A208-8D2D-C439-B84096C6542F}"/>
              </a:ext>
            </a:extLst>
          </p:cNvPr>
          <p:cNvSpPr/>
          <p:nvPr/>
        </p:nvSpPr>
        <p:spPr>
          <a:xfrm>
            <a:off x="5503132" y="3015846"/>
            <a:ext cx="1273257" cy="826308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242578DF-13BF-2C9D-55CA-7FE6B7ADC701}"/>
              </a:ext>
            </a:extLst>
          </p:cNvPr>
          <p:cNvSpPr/>
          <p:nvPr/>
        </p:nvSpPr>
        <p:spPr>
          <a:xfrm>
            <a:off x="6845067" y="1227444"/>
            <a:ext cx="5095654" cy="47498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783660C5-9BE7-BF0B-1FC9-7B772400601E}"/>
              </a:ext>
            </a:extLst>
          </p:cNvPr>
          <p:cNvSpPr/>
          <p:nvPr/>
        </p:nvSpPr>
        <p:spPr>
          <a:xfrm>
            <a:off x="8944625" y="974650"/>
            <a:ext cx="542677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</a:p>
        </p:txBody>
      </p:sp>
      <p:sp>
        <p:nvSpPr>
          <p:cNvPr id="23" name="Symbol zastępczy tekstu 36">
            <a:extLst>
              <a:ext uri="{FF2B5EF4-FFF2-40B4-BE49-F238E27FC236}">
                <a16:creationId xmlns:a16="http://schemas.microsoft.com/office/drawing/2014/main" id="{67284A32-DB09-5CF6-EAEE-3D3D340744BA}"/>
              </a:ext>
            </a:extLst>
          </p:cNvPr>
          <p:cNvSpPr txBox="1">
            <a:spLocks/>
          </p:cNvSpPr>
          <p:nvPr/>
        </p:nvSpPr>
        <p:spPr>
          <a:xfrm>
            <a:off x="7612700" y="1370474"/>
            <a:ext cx="3206526" cy="63023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</a:p>
        </p:txBody>
      </p:sp>
      <p:sp>
        <p:nvSpPr>
          <p:cNvPr id="24" name="Symbol zastępczy tekstu 37">
            <a:extLst>
              <a:ext uri="{FF2B5EF4-FFF2-40B4-BE49-F238E27FC236}">
                <a16:creationId xmlns:a16="http://schemas.microsoft.com/office/drawing/2014/main" id="{B75C9138-CD45-620F-60C9-A4F0FE5FD083}"/>
              </a:ext>
            </a:extLst>
          </p:cNvPr>
          <p:cNvSpPr txBox="1">
            <a:spLocks/>
          </p:cNvSpPr>
          <p:nvPr/>
        </p:nvSpPr>
        <p:spPr>
          <a:xfrm>
            <a:off x="6747054" y="1862566"/>
            <a:ext cx="5291679" cy="4114712"/>
          </a:xfrm>
          <a:prstGeom prst="rect">
            <a:avLst/>
          </a:prstGeom>
        </p:spPr>
        <p:txBody>
          <a:bodyPr lIns="288000" rIns="28800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osoby fizyczne, które łącznie spełniają   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następujące warunki: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1) są właścicielami/współwłaścicielami budynku mieszkalnego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jednorodzinnego lub wydzielonego w budynku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jednorodzinnym lokalu mieszkalnego z wyodrębnioną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księgą wieczystą;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2) przeciętny miesięczny dochód na jednego członka ich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gospodarstwa domowego nie przekracza kwoty:</a:t>
            </a:r>
          </a:p>
          <a:p>
            <a:pPr marL="36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1 894 zł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gospodarstwie wieloosobowym;</a:t>
            </a:r>
          </a:p>
          <a:p>
            <a:pPr marL="36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2 651zł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gospodarstwie jednoosobowym.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1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W przypadku prowadzenia działalności gospodarczej,</a:t>
            </a:r>
            <a:b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roczny przychód beneficjenta z tytułu prowadzenia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pozarolniczej działalności gospodarczej za rok kalendarzowy,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za który ustalony został przeciętny miesięczny dochód, nie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przekroczył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czterdziestokrotności</a:t>
            </a:r>
            <a:r>
              <a:rPr lang="pl-PL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kwoty minimalnego</a:t>
            </a:r>
            <a:b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wynagrodzenia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za pracę określonego w rozporządzeniu Rady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Ministrów obowiązującym</a:t>
            </a:r>
            <a: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grudniu roku poprzedzającego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rok złożenia wniosku</a:t>
            </a:r>
            <a: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dofinansowanie.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5EF667A-D7EF-B62B-F5C8-C80842EC3A6C}"/>
              </a:ext>
            </a:extLst>
          </p:cNvPr>
          <p:cNvSpPr txBox="1"/>
          <p:nvPr/>
        </p:nvSpPr>
        <p:spPr>
          <a:xfrm>
            <a:off x="5537094" y="3244334"/>
            <a:ext cx="979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330E5D95-77E3-E3DB-DE6B-E1D07BB40C08}"/>
              </a:ext>
            </a:extLst>
          </p:cNvPr>
          <p:cNvGrpSpPr/>
          <p:nvPr/>
        </p:nvGrpSpPr>
        <p:grpSpPr>
          <a:xfrm>
            <a:off x="10691170" y="-116451"/>
            <a:ext cx="1413745" cy="1477328"/>
            <a:chOff x="10586789" y="42968"/>
            <a:chExt cx="1413745" cy="1477328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077C70D7-5670-39D7-7398-7FE9FA352D0B}"/>
                </a:ext>
              </a:extLst>
            </p:cNvPr>
            <p:cNvSpPr/>
            <p:nvPr/>
          </p:nvSpPr>
          <p:spPr>
            <a:xfrm>
              <a:off x="10586789" y="228150"/>
              <a:ext cx="1076185" cy="1076185"/>
            </a:xfrm>
            <a:prstGeom prst="rect">
              <a:avLst/>
            </a:prstGeom>
            <a:solidFill>
              <a:srgbClr val="39B9F3"/>
            </a:solidFill>
            <a:ln>
              <a:solidFill>
                <a:srgbClr val="22B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E4EC4F8A-81FB-27D3-6C28-EE8E68B5ED83}"/>
                </a:ext>
              </a:extLst>
            </p:cNvPr>
            <p:cNvSpPr txBox="1"/>
            <p:nvPr/>
          </p:nvSpPr>
          <p:spPr>
            <a:xfrm>
              <a:off x="10924349" y="42968"/>
              <a:ext cx="107618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9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2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523DF522-0161-D047-C2FF-567DFCB265D8}"/>
              </a:ext>
            </a:extLst>
          </p:cNvPr>
          <p:cNvSpPr txBox="1">
            <a:spLocks/>
          </p:cNvSpPr>
          <p:nvPr/>
        </p:nvSpPr>
        <p:spPr>
          <a:xfrm>
            <a:off x="1872844" y="146287"/>
            <a:ext cx="7373961" cy="919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Część 3) Programu </a:t>
            </a:r>
            <a:r>
              <a:rPr lang="pl-PL" sz="2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„Czyste Powietrze” </a:t>
            </a: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dla Beneficjentów </a:t>
            </a:r>
          </a:p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uprawnionych</a:t>
            </a:r>
            <a:b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najwyższego poziomu wsparcia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19084771-F26A-5194-9E8D-97A52331D142}"/>
              </a:ext>
            </a:extLst>
          </p:cNvPr>
          <p:cNvGrpSpPr/>
          <p:nvPr/>
        </p:nvGrpSpPr>
        <p:grpSpPr>
          <a:xfrm>
            <a:off x="-40021" y="793243"/>
            <a:ext cx="5812262" cy="5212530"/>
            <a:chOff x="-42146" y="1365140"/>
            <a:chExt cx="5812262" cy="5212530"/>
          </a:xfrm>
        </p:grpSpPr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DDE5F857-9AB7-7E04-C938-AACC87B77785}"/>
                </a:ext>
              </a:extLst>
            </p:cNvPr>
            <p:cNvGrpSpPr/>
            <p:nvPr/>
          </p:nvGrpSpPr>
          <p:grpSpPr>
            <a:xfrm>
              <a:off x="-42146" y="1365140"/>
              <a:ext cx="5812262" cy="5212530"/>
              <a:chOff x="-99458" y="1688562"/>
              <a:chExt cx="5812262" cy="5212530"/>
            </a:xfrm>
          </p:grpSpPr>
          <p:sp>
            <p:nvSpPr>
              <p:cNvPr id="20" name="Prostokąt 19">
                <a:extLst>
                  <a:ext uri="{FF2B5EF4-FFF2-40B4-BE49-F238E27FC236}">
                    <a16:creationId xmlns:a16="http://schemas.microsoft.com/office/drawing/2014/main" id="{196475CD-7A41-8959-1C8C-286036D82F95}"/>
                  </a:ext>
                </a:extLst>
              </p:cNvPr>
              <p:cNvSpPr/>
              <p:nvPr/>
            </p:nvSpPr>
            <p:spPr>
              <a:xfrm>
                <a:off x="76328" y="1995653"/>
                <a:ext cx="5472776" cy="490543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wal 20">
                <a:extLst>
                  <a:ext uri="{FF2B5EF4-FFF2-40B4-BE49-F238E27FC236}">
                    <a16:creationId xmlns:a16="http://schemas.microsoft.com/office/drawing/2014/main" id="{C2056235-3EA2-3C01-7CE2-E4109B86BC9E}"/>
                  </a:ext>
                </a:extLst>
              </p:cNvPr>
              <p:cNvSpPr/>
              <p:nvPr/>
            </p:nvSpPr>
            <p:spPr>
              <a:xfrm>
                <a:off x="2499836" y="1688562"/>
                <a:ext cx="540000" cy="52307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</a:p>
            </p:txBody>
          </p:sp>
          <p:sp>
            <p:nvSpPr>
              <p:cNvPr id="22" name="Symbol zastępczy tekstu 37">
                <a:extLst>
                  <a:ext uri="{FF2B5EF4-FFF2-40B4-BE49-F238E27FC236}">
                    <a16:creationId xmlns:a16="http://schemas.microsoft.com/office/drawing/2014/main" id="{F10B15CE-E2F0-877E-5DBC-CAEFD9CCEC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9458" y="2455176"/>
                <a:ext cx="5812262" cy="3743882"/>
              </a:xfrm>
              <a:prstGeom prst="rect">
                <a:avLst/>
              </a:prstGeom>
            </p:spPr>
            <p:txBody>
              <a:bodyPr lIns="288000" rIns="288000" anchor="t"/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lang="pl-PL" sz="1600" kern="1200" dirty="0">
                    <a:solidFill>
                      <a:schemeClr val="accent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Beneficjenci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osoby fizyczne, które łącznie spełniają następujące warunki: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są właścicielami/współwłaścicielami budynku mieszkalnego 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jednorodzinnego lub wydzielonego w budynku jednorodzinnym lokalu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mieszkalnego z wyodrębnioną księgą wieczystą;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przeciętny miesięczny dochód na jednego członka ich gospodarstwa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domowego nie przekracza kwoty: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900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wieloosobowym,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1260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jednoosobowym,</a:t>
                </a: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lub mają ustalone prawo do otrzymywania zasiłku stałego, zasiłku okresowego, zasiłku rodzinnego lub specjalnego zasiłku opiekuńczego potwierdzone w zaświadczeniu wydanym na wniosek Beneficjenta, przez wójta, burmistrza lub prezydenta miasta.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pl-PL" sz="13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przypadku prowadzenia działalności gospodarczej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przez osobę, która przedstawiła zaświadczenie o przeciętnym miesięcznym dochodzie na jednego członka jej gospodarstwa domowego, roczny jej przychód, z tytułu prowadzenia pozarolniczej działalności gospodarczej za rok kalendarzowy, za który ustalony został przeciętny miesięczny dochód wskazany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zaświadczeniu,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nie przekroczył dwudziestokrotności kwoty minimalnego wynagrodzenia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za pracę określonego w rozporządzeniu Rady Ministrów obowiązującym w grudniu roku poprzedzającego rok złożenia wniosku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dofinansowanie.</a:t>
                </a:r>
                <a:endParaRPr kumimoji="0" lang="pl-PL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Symbol zastępczy tekstu 36">
              <a:extLst>
                <a:ext uri="{FF2B5EF4-FFF2-40B4-BE49-F238E27FC236}">
                  <a16:creationId xmlns:a16="http://schemas.microsoft.com/office/drawing/2014/main" id="{C79DAD77-53BC-E0FA-BBF7-5C3150C890EE}"/>
                </a:ext>
              </a:extLst>
            </p:cNvPr>
            <p:cNvSpPr txBox="1">
              <a:spLocks/>
            </p:cNvSpPr>
            <p:nvPr/>
          </p:nvSpPr>
          <p:spPr>
            <a:xfrm>
              <a:off x="1262617" y="1698021"/>
              <a:ext cx="3190709" cy="630238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</a:p>
          </p:txBody>
        </p:sp>
      </p:grpSp>
      <p:sp>
        <p:nvSpPr>
          <p:cNvPr id="24" name="Strzałka w prawo 14">
            <a:extLst>
              <a:ext uri="{FF2B5EF4-FFF2-40B4-BE49-F238E27FC236}">
                <a16:creationId xmlns:a16="http://schemas.microsoft.com/office/drawing/2014/main" id="{7E5CD39C-3B22-7F54-A480-D96152A71243}"/>
              </a:ext>
            </a:extLst>
          </p:cNvPr>
          <p:cNvSpPr/>
          <p:nvPr/>
        </p:nvSpPr>
        <p:spPr>
          <a:xfrm>
            <a:off x="5646511" y="3072981"/>
            <a:ext cx="916629" cy="712037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088A379B-5A90-BB3A-5548-2BFC527517F4}"/>
              </a:ext>
            </a:extLst>
          </p:cNvPr>
          <p:cNvGrpSpPr/>
          <p:nvPr/>
        </p:nvGrpSpPr>
        <p:grpSpPr>
          <a:xfrm>
            <a:off x="6419761" y="822735"/>
            <a:ext cx="5812262" cy="5212530"/>
            <a:chOff x="-42146" y="1365140"/>
            <a:chExt cx="5812262" cy="5212530"/>
          </a:xfrm>
        </p:grpSpPr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8B3874F0-6618-443E-FABC-89FDBAE77312}"/>
                </a:ext>
              </a:extLst>
            </p:cNvPr>
            <p:cNvGrpSpPr/>
            <p:nvPr/>
          </p:nvGrpSpPr>
          <p:grpSpPr>
            <a:xfrm>
              <a:off x="-42146" y="1365140"/>
              <a:ext cx="5812262" cy="5212530"/>
              <a:chOff x="-99458" y="1688562"/>
              <a:chExt cx="5812262" cy="5212530"/>
            </a:xfrm>
          </p:grpSpPr>
          <p:sp>
            <p:nvSpPr>
              <p:cNvPr id="28" name="Prostokąt 27">
                <a:extLst>
                  <a:ext uri="{FF2B5EF4-FFF2-40B4-BE49-F238E27FC236}">
                    <a16:creationId xmlns:a16="http://schemas.microsoft.com/office/drawing/2014/main" id="{561D4454-D3A4-7DF3-B118-D9937A7B72E8}"/>
                  </a:ext>
                </a:extLst>
              </p:cNvPr>
              <p:cNvSpPr/>
              <p:nvPr/>
            </p:nvSpPr>
            <p:spPr>
              <a:xfrm>
                <a:off x="76328" y="1995653"/>
                <a:ext cx="5472776" cy="490543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wal 28">
                <a:extLst>
                  <a:ext uri="{FF2B5EF4-FFF2-40B4-BE49-F238E27FC236}">
                    <a16:creationId xmlns:a16="http://schemas.microsoft.com/office/drawing/2014/main" id="{9A53CCE4-9C6A-E699-D326-52B90B3D96D8}"/>
                  </a:ext>
                </a:extLst>
              </p:cNvPr>
              <p:cNvSpPr/>
              <p:nvPr/>
            </p:nvSpPr>
            <p:spPr>
              <a:xfrm>
                <a:off x="2499836" y="1688562"/>
                <a:ext cx="540000" cy="52307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</a:p>
            </p:txBody>
          </p:sp>
          <p:sp>
            <p:nvSpPr>
              <p:cNvPr id="30" name="Symbol zastępczy tekstu 37">
                <a:extLst>
                  <a:ext uri="{FF2B5EF4-FFF2-40B4-BE49-F238E27FC236}">
                    <a16:creationId xmlns:a16="http://schemas.microsoft.com/office/drawing/2014/main" id="{4AEF4DB9-5317-DFBD-7377-D18221F2EF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9458" y="2455176"/>
                <a:ext cx="5812262" cy="3743882"/>
              </a:xfrm>
              <a:prstGeom prst="rect">
                <a:avLst/>
              </a:prstGeom>
            </p:spPr>
            <p:txBody>
              <a:bodyPr lIns="288000" rIns="288000" anchor="t"/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lang="pl-PL" sz="1600" kern="1200" dirty="0">
                    <a:solidFill>
                      <a:schemeClr val="accent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Beneficjenci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osoby fizyczne, które łącznie spełniają następujące warunki: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są właścicielami/współwłaścicielami budynku mieszkalnego 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jednorodzinnego lub wydzielonego w budynku jednorodzinnym lokalu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mieszkalnego z wyodrębnioną księgą wieczystą;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przeciętny miesięczny dochód na jednego członka ich gospodarstwa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domowego nie przekracza kwoty: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pl-PL" sz="13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1 090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wieloosobowym,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pl-PL" sz="13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1 526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jednoosobowym,</a:t>
                </a: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lub mają ustalone prawo do otrzymywania zasiłku stałego, zasiłku okresowego, zasiłku rodzinnego lub specjalnego zasiłku opiekuńczego potwierdzone w zaświadczeniu wydanym na wniosek Beneficjenta, przez wójta, burmistrza lub prezydenta miasta.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pl-PL" sz="13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przypadku prowadzenia działalności gospodarczej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przez osobę, która przedstawiła zaświadczenie o przeciętnym miesięcznym dochodzie na jednego członka jej gospodarstwa domowego, roczny jej przychód, z tytułu prowadzenia pozarolniczej działalności gospodarczej za rok kalendarzowy, za który ustalony został przeciętny miesięczny dochód wskazany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zaświadczeniu,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nie przekroczył dwudziestokrotności kwoty minimalnego wynagrodzenia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za pracę określonego w rozporządzeniu Rady Ministrów obowiązującym w grudniu roku poprzedzającego rok złożenia wniosku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dofinansowanie.</a:t>
                </a:r>
                <a:endParaRPr kumimoji="0" lang="pl-PL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Symbol zastępczy tekstu 36">
              <a:extLst>
                <a:ext uri="{FF2B5EF4-FFF2-40B4-BE49-F238E27FC236}">
                  <a16:creationId xmlns:a16="http://schemas.microsoft.com/office/drawing/2014/main" id="{9237C9A3-8A3F-8255-7AE2-9F57B5DA165B}"/>
                </a:ext>
              </a:extLst>
            </p:cNvPr>
            <p:cNvSpPr txBox="1">
              <a:spLocks/>
            </p:cNvSpPr>
            <p:nvPr/>
          </p:nvSpPr>
          <p:spPr>
            <a:xfrm>
              <a:off x="1262617" y="1698021"/>
              <a:ext cx="3190709" cy="630238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5C16712-C7C5-631F-0477-115111889804}"/>
              </a:ext>
            </a:extLst>
          </p:cNvPr>
          <p:cNvSpPr txBox="1"/>
          <p:nvPr/>
        </p:nvSpPr>
        <p:spPr>
          <a:xfrm>
            <a:off x="5583167" y="3244333"/>
            <a:ext cx="979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4C854C93-765F-8DD9-5495-43FB0878C3BD}"/>
              </a:ext>
            </a:extLst>
          </p:cNvPr>
          <p:cNvGrpSpPr/>
          <p:nvPr/>
        </p:nvGrpSpPr>
        <p:grpSpPr>
          <a:xfrm>
            <a:off x="10694520" y="-175928"/>
            <a:ext cx="1413745" cy="1477328"/>
            <a:chOff x="10586789" y="42968"/>
            <a:chExt cx="1413745" cy="1477328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73EDCB37-A3BA-245F-5432-CB7873E8672C}"/>
                </a:ext>
              </a:extLst>
            </p:cNvPr>
            <p:cNvSpPr/>
            <p:nvPr/>
          </p:nvSpPr>
          <p:spPr>
            <a:xfrm>
              <a:off x="10586789" y="228150"/>
              <a:ext cx="1076185" cy="1076185"/>
            </a:xfrm>
            <a:prstGeom prst="rect">
              <a:avLst/>
            </a:prstGeom>
            <a:solidFill>
              <a:srgbClr val="39B9F3"/>
            </a:solidFill>
            <a:ln>
              <a:solidFill>
                <a:srgbClr val="22B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5E497C79-F584-BD12-2C6D-2FF1AE0A317F}"/>
                </a:ext>
              </a:extLst>
            </p:cNvPr>
            <p:cNvSpPr txBox="1"/>
            <p:nvPr/>
          </p:nvSpPr>
          <p:spPr>
            <a:xfrm>
              <a:off x="10924349" y="42968"/>
              <a:ext cx="107618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9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5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94" y="79766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DOFINASOWANIA</a:t>
            </a:r>
            <a:endParaRPr lang="en-US" altLang="pl-PL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olny kształt 5">
            <a:extLst>
              <a:ext uri="{FF2B5EF4-FFF2-40B4-BE49-F238E27FC236}">
                <a16:creationId xmlns:a16="http://schemas.microsoft.com/office/drawing/2014/main" id="{64576CBB-FA02-8745-B04E-D13CFE4405B0}"/>
              </a:ext>
            </a:extLst>
          </p:cNvPr>
          <p:cNvSpPr/>
          <p:nvPr/>
        </p:nvSpPr>
        <p:spPr>
          <a:xfrm>
            <a:off x="997639" y="1289036"/>
            <a:ext cx="2293231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 ciepła typu powietrze – woda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albo gruntowa 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21" name="Dowolny kształt 7">
            <a:extLst>
              <a:ext uri="{FF2B5EF4-FFF2-40B4-BE49-F238E27FC236}">
                <a16:creationId xmlns:a16="http://schemas.microsoft.com/office/drawing/2014/main" id="{FDEF2A31-D19D-871C-438D-DC48981BBDE7}"/>
              </a:ext>
            </a:extLst>
          </p:cNvPr>
          <p:cNvSpPr/>
          <p:nvPr/>
        </p:nvSpPr>
        <p:spPr>
          <a:xfrm>
            <a:off x="1435692" y="2239823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3" name="Dowolny kształt 9">
            <a:extLst>
              <a:ext uri="{FF2B5EF4-FFF2-40B4-BE49-F238E27FC236}">
                <a16:creationId xmlns:a16="http://schemas.microsoft.com/office/drawing/2014/main" id="{9C524562-E98D-7350-A24E-BECE7BB62C12}"/>
              </a:ext>
            </a:extLst>
          </p:cNvPr>
          <p:cNvSpPr/>
          <p:nvPr/>
        </p:nvSpPr>
        <p:spPr>
          <a:xfrm>
            <a:off x="1391801" y="3654973"/>
            <a:ext cx="1890288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4" name="Dowolny kształt 10">
            <a:extLst>
              <a:ext uri="{FF2B5EF4-FFF2-40B4-BE49-F238E27FC236}">
                <a16:creationId xmlns:a16="http://schemas.microsoft.com/office/drawing/2014/main" id="{7A5CCC85-8DC2-D241-8E7D-11A9D47B5A6D}"/>
              </a:ext>
            </a:extLst>
          </p:cNvPr>
          <p:cNvSpPr/>
          <p:nvPr/>
        </p:nvSpPr>
        <p:spPr>
          <a:xfrm>
            <a:off x="997639" y="1579933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B8DAF65-4B6F-784B-0ED1-9AA1A54F3CD8}"/>
              </a:ext>
            </a:extLst>
          </p:cNvPr>
          <p:cNvSpPr txBox="1"/>
          <p:nvPr/>
        </p:nvSpPr>
        <p:spPr>
          <a:xfrm>
            <a:off x="3506804" y="73270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Podstawowy poziom dofinansowania</a:t>
            </a:r>
          </a:p>
        </p:txBody>
      </p:sp>
      <p:sp>
        <p:nvSpPr>
          <p:cNvPr id="48" name="Strzałka w prawo 14">
            <a:extLst>
              <a:ext uri="{FF2B5EF4-FFF2-40B4-BE49-F238E27FC236}">
                <a16:creationId xmlns:a16="http://schemas.microsoft.com/office/drawing/2014/main" id="{54D2433C-7242-6213-4116-7CB058FC8B39}"/>
              </a:ext>
            </a:extLst>
          </p:cNvPr>
          <p:cNvSpPr/>
          <p:nvPr/>
        </p:nvSpPr>
        <p:spPr>
          <a:xfrm rot="5400000">
            <a:off x="1963363" y="3271973"/>
            <a:ext cx="645890" cy="4974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Dowolny kształt 11">
            <a:extLst>
              <a:ext uri="{FF2B5EF4-FFF2-40B4-BE49-F238E27FC236}">
                <a16:creationId xmlns:a16="http://schemas.microsoft.com/office/drawing/2014/main" id="{C39C6303-411A-9AE3-55BB-57CA8F581324}"/>
              </a:ext>
            </a:extLst>
          </p:cNvPr>
          <p:cNvSpPr/>
          <p:nvPr/>
        </p:nvSpPr>
        <p:spPr>
          <a:xfrm>
            <a:off x="2169762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49" name="Dowolny kształt 5">
            <a:extLst>
              <a:ext uri="{FF2B5EF4-FFF2-40B4-BE49-F238E27FC236}">
                <a16:creationId xmlns:a16="http://schemas.microsoft.com/office/drawing/2014/main" id="{C52C3DAF-2C32-DF35-22D8-0656803B0569}"/>
              </a:ext>
            </a:extLst>
          </p:cNvPr>
          <p:cNvSpPr/>
          <p:nvPr/>
        </p:nvSpPr>
        <p:spPr>
          <a:xfrm>
            <a:off x="4881750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 źródło ciepła</a:t>
            </a:r>
            <a:b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51" name="Dowolny kształt 7">
            <a:extLst>
              <a:ext uri="{FF2B5EF4-FFF2-40B4-BE49-F238E27FC236}">
                <a16:creationId xmlns:a16="http://schemas.microsoft.com/office/drawing/2014/main" id="{82251597-D412-1967-D771-517E578E9FF8}"/>
              </a:ext>
            </a:extLst>
          </p:cNvPr>
          <p:cNvSpPr/>
          <p:nvPr/>
        </p:nvSpPr>
        <p:spPr>
          <a:xfrm>
            <a:off x="5305147" y="222766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2" name="Dowolny kształt 9">
            <a:extLst>
              <a:ext uri="{FF2B5EF4-FFF2-40B4-BE49-F238E27FC236}">
                <a16:creationId xmlns:a16="http://schemas.microsoft.com/office/drawing/2014/main" id="{10721ABC-0B9B-2ACC-B080-FB37E6F7946B}"/>
              </a:ext>
            </a:extLst>
          </p:cNvPr>
          <p:cNvSpPr/>
          <p:nvPr/>
        </p:nvSpPr>
        <p:spPr>
          <a:xfrm>
            <a:off x="5319347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3" name="Dowolny kształt 10">
            <a:extLst>
              <a:ext uri="{FF2B5EF4-FFF2-40B4-BE49-F238E27FC236}">
                <a16:creationId xmlns:a16="http://schemas.microsoft.com/office/drawing/2014/main" id="{C57C597C-309C-38D5-5D34-21E10E69A165}"/>
              </a:ext>
            </a:extLst>
          </p:cNvPr>
          <p:cNvSpPr/>
          <p:nvPr/>
        </p:nvSpPr>
        <p:spPr>
          <a:xfrm>
            <a:off x="4872970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4" name="Dowolny kształt 11">
            <a:extLst>
              <a:ext uri="{FF2B5EF4-FFF2-40B4-BE49-F238E27FC236}">
                <a16:creationId xmlns:a16="http://schemas.microsoft.com/office/drawing/2014/main" id="{2E291EE0-762C-840D-8952-BD0C3616F500}"/>
              </a:ext>
            </a:extLst>
          </p:cNvPr>
          <p:cNvSpPr/>
          <p:nvPr/>
        </p:nvSpPr>
        <p:spPr>
          <a:xfrm>
            <a:off x="603178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5" name="Strzałka w prawo 14">
            <a:extLst>
              <a:ext uri="{FF2B5EF4-FFF2-40B4-BE49-F238E27FC236}">
                <a16:creationId xmlns:a16="http://schemas.microsoft.com/office/drawing/2014/main" id="{E576053E-17B8-B484-69E3-E8CB2DF1BCBD}"/>
              </a:ext>
            </a:extLst>
          </p:cNvPr>
          <p:cNvSpPr/>
          <p:nvPr/>
        </p:nvSpPr>
        <p:spPr>
          <a:xfrm rot="5400000">
            <a:off x="5816168" y="3271973"/>
            <a:ext cx="645890" cy="49740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94881047-472B-14C4-B8B3-0C17329D95A0}"/>
              </a:ext>
            </a:extLst>
          </p:cNvPr>
          <p:cNvCxnSpPr/>
          <p:nvPr/>
        </p:nvCxnSpPr>
        <p:spPr>
          <a:xfrm>
            <a:off x="4872971" y="2735496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EA3EE49D-429F-0859-C6B7-7014386AF652}"/>
              </a:ext>
            </a:extLst>
          </p:cNvPr>
          <p:cNvCxnSpPr/>
          <p:nvPr/>
        </p:nvCxnSpPr>
        <p:spPr>
          <a:xfrm>
            <a:off x="4872971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owolny kształt 5">
            <a:extLst>
              <a:ext uri="{FF2B5EF4-FFF2-40B4-BE49-F238E27FC236}">
                <a16:creationId xmlns:a16="http://schemas.microsoft.com/office/drawing/2014/main" id="{4B7B9BB2-38BC-6323-5E60-84FEFB6BDE22}"/>
              </a:ext>
            </a:extLst>
          </p:cNvPr>
          <p:cNvSpPr/>
          <p:nvPr/>
        </p:nvSpPr>
        <p:spPr>
          <a:xfrm>
            <a:off x="8580358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ermomodernizacja</a:t>
            </a:r>
          </a:p>
        </p:txBody>
      </p:sp>
      <p:sp>
        <p:nvSpPr>
          <p:cNvPr id="62" name="Dowolny kształt 7">
            <a:extLst>
              <a:ext uri="{FF2B5EF4-FFF2-40B4-BE49-F238E27FC236}">
                <a16:creationId xmlns:a16="http://schemas.microsoft.com/office/drawing/2014/main" id="{A0828948-F832-A069-25D5-29852BD85E67}"/>
              </a:ext>
            </a:extLst>
          </p:cNvPr>
          <p:cNvSpPr/>
          <p:nvPr/>
        </p:nvSpPr>
        <p:spPr>
          <a:xfrm>
            <a:off x="9003755" y="222766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 zł </a:t>
            </a:r>
          </a:p>
        </p:txBody>
      </p:sp>
      <p:sp>
        <p:nvSpPr>
          <p:cNvPr id="63" name="Dowolny kształt 9">
            <a:extLst>
              <a:ext uri="{FF2B5EF4-FFF2-40B4-BE49-F238E27FC236}">
                <a16:creationId xmlns:a16="http://schemas.microsoft.com/office/drawing/2014/main" id="{00063A09-7C06-0733-9931-6EAB48F5D7B8}"/>
              </a:ext>
            </a:extLst>
          </p:cNvPr>
          <p:cNvSpPr/>
          <p:nvPr/>
        </p:nvSpPr>
        <p:spPr>
          <a:xfrm>
            <a:off x="9017955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13 000 zł </a:t>
            </a:r>
          </a:p>
        </p:txBody>
      </p:sp>
      <p:sp>
        <p:nvSpPr>
          <p:cNvPr id="64" name="Dowolny kształt 10">
            <a:extLst>
              <a:ext uri="{FF2B5EF4-FFF2-40B4-BE49-F238E27FC236}">
                <a16:creationId xmlns:a16="http://schemas.microsoft.com/office/drawing/2014/main" id="{DC8E140C-83EA-013D-6C1E-9B14F28F17E1}"/>
              </a:ext>
            </a:extLst>
          </p:cNvPr>
          <p:cNvSpPr/>
          <p:nvPr/>
        </p:nvSpPr>
        <p:spPr>
          <a:xfrm>
            <a:off x="8571578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6" name="Strzałka w prawo 14">
            <a:extLst>
              <a:ext uri="{FF2B5EF4-FFF2-40B4-BE49-F238E27FC236}">
                <a16:creationId xmlns:a16="http://schemas.microsoft.com/office/drawing/2014/main" id="{D5594402-2543-A523-3201-4C42DD143A0E}"/>
              </a:ext>
            </a:extLst>
          </p:cNvPr>
          <p:cNvSpPr/>
          <p:nvPr/>
        </p:nvSpPr>
        <p:spPr>
          <a:xfrm rot="5400000">
            <a:off x="9514776" y="3271973"/>
            <a:ext cx="645890" cy="49740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25C87437-85D9-B2D9-9BD8-F8FF5F87BDC7}"/>
              </a:ext>
            </a:extLst>
          </p:cNvPr>
          <p:cNvCxnSpPr/>
          <p:nvPr/>
        </p:nvCxnSpPr>
        <p:spPr>
          <a:xfrm>
            <a:off x="8571579" y="2735496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67">
            <a:extLst>
              <a:ext uri="{FF2B5EF4-FFF2-40B4-BE49-F238E27FC236}">
                <a16:creationId xmlns:a16="http://schemas.microsoft.com/office/drawing/2014/main" id="{10F7BDBA-796D-6CB7-292E-4BC72A6610AE}"/>
              </a:ext>
            </a:extLst>
          </p:cNvPr>
          <p:cNvCxnSpPr/>
          <p:nvPr/>
        </p:nvCxnSpPr>
        <p:spPr>
          <a:xfrm>
            <a:off x="8571579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CD3C871F-54D1-6B58-4009-41F337FB50F1}"/>
              </a:ext>
            </a:extLst>
          </p:cNvPr>
          <p:cNvCxnSpPr>
            <a:cxnSpLocks/>
          </p:cNvCxnSpPr>
          <p:nvPr/>
        </p:nvCxnSpPr>
        <p:spPr>
          <a:xfrm>
            <a:off x="997638" y="2735496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3AD5D437-0ECB-F886-EC47-A0525A035D3D}"/>
              </a:ext>
            </a:extLst>
          </p:cNvPr>
          <p:cNvCxnSpPr>
            <a:cxnSpLocks/>
          </p:cNvCxnSpPr>
          <p:nvPr/>
        </p:nvCxnSpPr>
        <p:spPr>
          <a:xfrm>
            <a:off x="997638" y="4224148"/>
            <a:ext cx="3941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olny kształt 11">
            <a:extLst>
              <a:ext uri="{FF2B5EF4-FFF2-40B4-BE49-F238E27FC236}">
                <a16:creationId xmlns:a16="http://schemas.microsoft.com/office/drawing/2014/main" id="{B80617C8-1B85-63D4-8D4D-621333BF63F5}"/>
              </a:ext>
            </a:extLst>
          </p:cNvPr>
          <p:cNvSpPr/>
          <p:nvPr/>
        </p:nvSpPr>
        <p:spPr>
          <a:xfrm>
            <a:off x="9713111" y="4758579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B6A6542-119A-BB6B-1C87-1828540E70FC}"/>
              </a:ext>
            </a:extLst>
          </p:cNvPr>
          <p:cNvSpPr/>
          <p:nvPr/>
        </p:nvSpPr>
        <p:spPr>
          <a:xfrm>
            <a:off x="10694520" y="9254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025D3F0-F921-7466-D502-183BDC3F0C7E}"/>
              </a:ext>
            </a:extLst>
          </p:cNvPr>
          <p:cNvSpPr txBox="1"/>
          <p:nvPr/>
        </p:nvSpPr>
        <p:spPr>
          <a:xfrm>
            <a:off x="11032080" y="-175928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7029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4" grpId="0" animBg="1"/>
      <p:bldP spid="48" grpId="0" animBg="1"/>
      <p:bldP spid="25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94" y="39126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DOFINASOWANIA</a:t>
            </a:r>
            <a:endParaRPr lang="en-US" altLang="pl-PL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owolny kształt 7">
            <a:extLst>
              <a:ext uri="{FF2B5EF4-FFF2-40B4-BE49-F238E27FC236}">
                <a16:creationId xmlns:a16="http://schemas.microsoft.com/office/drawing/2014/main" id="{FDEF2A31-D19D-871C-438D-DC48981BBDE7}"/>
              </a:ext>
            </a:extLst>
          </p:cNvPr>
          <p:cNvSpPr/>
          <p:nvPr/>
        </p:nvSpPr>
        <p:spPr>
          <a:xfrm>
            <a:off x="1077215" y="2236121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3" name="Dowolny kształt 9">
            <a:extLst>
              <a:ext uri="{FF2B5EF4-FFF2-40B4-BE49-F238E27FC236}">
                <a16:creationId xmlns:a16="http://schemas.microsoft.com/office/drawing/2014/main" id="{9C524562-E98D-7350-A24E-BECE7BB62C12}"/>
              </a:ext>
            </a:extLst>
          </p:cNvPr>
          <p:cNvSpPr/>
          <p:nvPr/>
        </p:nvSpPr>
        <p:spPr>
          <a:xfrm>
            <a:off x="1391801" y="3654973"/>
            <a:ext cx="1890288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4" name="Dowolny kształt 10">
            <a:extLst>
              <a:ext uri="{FF2B5EF4-FFF2-40B4-BE49-F238E27FC236}">
                <a16:creationId xmlns:a16="http://schemas.microsoft.com/office/drawing/2014/main" id="{7A5CCC85-8DC2-D241-8E7D-11A9D47B5A6D}"/>
              </a:ext>
            </a:extLst>
          </p:cNvPr>
          <p:cNvSpPr/>
          <p:nvPr/>
        </p:nvSpPr>
        <p:spPr>
          <a:xfrm>
            <a:off x="997639" y="1579933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B8DAF65-4B6F-784B-0ED1-9AA1A54F3CD8}"/>
              </a:ext>
            </a:extLst>
          </p:cNvPr>
          <p:cNvSpPr txBox="1"/>
          <p:nvPr/>
        </p:nvSpPr>
        <p:spPr>
          <a:xfrm>
            <a:off x="3506804" y="73270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Podwyższony poziom dofinansowania</a:t>
            </a:r>
          </a:p>
        </p:txBody>
      </p:sp>
      <p:sp>
        <p:nvSpPr>
          <p:cNvPr id="48" name="Strzałka w prawo 14">
            <a:extLst>
              <a:ext uri="{FF2B5EF4-FFF2-40B4-BE49-F238E27FC236}">
                <a16:creationId xmlns:a16="http://schemas.microsoft.com/office/drawing/2014/main" id="{54D2433C-7242-6213-4116-7CB058FC8B39}"/>
              </a:ext>
            </a:extLst>
          </p:cNvPr>
          <p:cNvSpPr/>
          <p:nvPr/>
        </p:nvSpPr>
        <p:spPr>
          <a:xfrm rot="5400000">
            <a:off x="1963363" y="3271973"/>
            <a:ext cx="645890" cy="4974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Dowolny kształt 11">
            <a:extLst>
              <a:ext uri="{FF2B5EF4-FFF2-40B4-BE49-F238E27FC236}">
                <a16:creationId xmlns:a16="http://schemas.microsoft.com/office/drawing/2014/main" id="{C39C6303-411A-9AE3-55BB-57CA8F581324}"/>
              </a:ext>
            </a:extLst>
          </p:cNvPr>
          <p:cNvSpPr/>
          <p:nvPr/>
        </p:nvSpPr>
        <p:spPr>
          <a:xfrm>
            <a:off x="2169762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49" name="Dowolny kształt 5">
            <a:extLst>
              <a:ext uri="{FF2B5EF4-FFF2-40B4-BE49-F238E27FC236}">
                <a16:creationId xmlns:a16="http://schemas.microsoft.com/office/drawing/2014/main" id="{C52C3DAF-2C32-DF35-22D8-0656803B0569}"/>
              </a:ext>
            </a:extLst>
          </p:cNvPr>
          <p:cNvSpPr/>
          <p:nvPr/>
        </p:nvSpPr>
        <p:spPr>
          <a:xfrm>
            <a:off x="4881750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 źródło ciepła</a:t>
            </a:r>
            <a:b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51" name="Dowolny kształt 7">
            <a:extLst>
              <a:ext uri="{FF2B5EF4-FFF2-40B4-BE49-F238E27FC236}">
                <a16:creationId xmlns:a16="http://schemas.microsoft.com/office/drawing/2014/main" id="{82251597-D412-1967-D771-517E578E9FF8}"/>
              </a:ext>
            </a:extLst>
          </p:cNvPr>
          <p:cNvSpPr/>
          <p:nvPr/>
        </p:nvSpPr>
        <p:spPr>
          <a:xfrm>
            <a:off x="5024673" y="2236121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 wydzielenia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2" name="Dowolny kształt 9">
            <a:extLst>
              <a:ext uri="{FF2B5EF4-FFF2-40B4-BE49-F238E27FC236}">
                <a16:creationId xmlns:a16="http://schemas.microsoft.com/office/drawing/2014/main" id="{10721ABC-0B9B-2ACC-B080-FB37E6F7946B}"/>
              </a:ext>
            </a:extLst>
          </p:cNvPr>
          <p:cNvSpPr/>
          <p:nvPr/>
        </p:nvSpPr>
        <p:spPr>
          <a:xfrm>
            <a:off x="5319347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3" name="Dowolny kształt 10">
            <a:extLst>
              <a:ext uri="{FF2B5EF4-FFF2-40B4-BE49-F238E27FC236}">
                <a16:creationId xmlns:a16="http://schemas.microsoft.com/office/drawing/2014/main" id="{C57C597C-309C-38D5-5D34-21E10E69A165}"/>
              </a:ext>
            </a:extLst>
          </p:cNvPr>
          <p:cNvSpPr/>
          <p:nvPr/>
        </p:nvSpPr>
        <p:spPr>
          <a:xfrm>
            <a:off x="4872970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4" name="Dowolny kształt 11">
            <a:extLst>
              <a:ext uri="{FF2B5EF4-FFF2-40B4-BE49-F238E27FC236}">
                <a16:creationId xmlns:a16="http://schemas.microsoft.com/office/drawing/2014/main" id="{2E291EE0-762C-840D-8952-BD0C3616F500}"/>
              </a:ext>
            </a:extLst>
          </p:cNvPr>
          <p:cNvSpPr/>
          <p:nvPr/>
        </p:nvSpPr>
        <p:spPr>
          <a:xfrm>
            <a:off x="603178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5" name="Strzałka w prawo 14">
            <a:extLst>
              <a:ext uri="{FF2B5EF4-FFF2-40B4-BE49-F238E27FC236}">
                <a16:creationId xmlns:a16="http://schemas.microsoft.com/office/drawing/2014/main" id="{E576053E-17B8-B484-69E3-E8CB2DF1BCBD}"/>
              </a:ext>
            </a:extLst>
          </p:cNvPr>
          <p:cNvSpPr/>
          <p:nvPr/>
        </p:nvSpPr>
        <p:spPr>
          <a:xfrm rot="5400000">
            <a:off x="5816168" y="3271973"/>
            <a:ext cx="645890" cy="49740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94881047-472B-14C4-B8B3-0C17329D95A0}"/>
              </a:ext>
            </a:extLst>
          </p:cNvPr>
          <p:cNvCxnSpPr>
            <a:cxnSpLocks/>
          </p:cNvCxnSpPr>
          <p:nvPr/>
        </p:nvCxnSpPr>
        <p:spPr>
          <a:xfrm>
            <a:off x="4872971" y="2735496"/>
            <a:ext cx="15170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EA3EE49D-429F-0859-C6B7-7014386AF652}"/>
              </a:ext>
            </a:extLst>
          </p:cNvPr>
          <p:cNvCxnSpPr/>
          <p:nvPr/>
        </p:nvCxnSpPr>
        <p:spPr>
          <a:xfrm>
            <a:off x="4872971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owolny kształt 5">
            <a:extLst>
              <a:ext uri="{FF2B5EF4-FFF2-40B4-BE49-F238E27FC236}">
                <a16:creationId xmlns:a16="http://schemas.microsoft.com/office/drawing/2014/main" id="{4B7B9BB2-38BC-6323-5E60-84FEFB6BDE22}"/>
              </a:ext>
            </a:extLst>
          </p:cNvPr>
          <p:cNvSpPr/>
          <p:nvPr/>
        </p:nvSpPr>
        <p:spPr>
          <a:xfrm>
            <a:off x="8580358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ermomodernizacja</a:t>
            </a:r>
          </a:p>
        </p:txBody>
      </p:sp>
      <p:sp>
        <p:nvSpPr>
          <p:cNvPr id="62" name="Dowolny kształt 7">
            <a:extLst>
              <a:ext uri="{FF2B5EF4-FFF2-40B4-BE49-F238E27FC236}">
                <a16:creationId xmlns:a16="http://schemas.microsoft.com/office/drawing/2014/main" id="{A0828948-F832-A069-25D5-29852BD85E67}"/>
              </a:ext>
            </a:extLst>
          </p:cNvPr>
          <p:cNvSpPr/>
          <p:nvPr/>
        </p:nvSpPr>
        <p:spPr>
          <a:xfrm>
            <a:off x="8691327" y="2247668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15 000 zł </a:t>
            </a:r>
          </a:p>
        </p:txBody>
      </p:sp>
      <p:sp>
        <p:nvSpPr>
          <p:cNvPr id="63" name="Dowolny kształt 9">
            <a:extLst>
              <a:ext uri="{FF2B5EF4-FFF2-40B4-BE49-F238E27FC236}">
                <a16:creationId xmlns:a16="http://schemas.microsoft.com/office/drawing/2014/main" id="{00063A09-7C06-0733-9931-6EAB48F5D7B8}"/>
              </a:ext>
            </a:extLst>
          </p:cNvPr>
          <p:cNvSpPr/>
          <p:nvPr/>
        </p:nvSpPr>
        <p:spPr>
          <a:xfrm>
            <a:off x="9017955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 zł </a:t>
            </a:r>
          </a:p>
        </p:txBody>
      </p:sp>
      <p:sp>
        <p:nvSpPr>
          <p:cNvPr id="64" name="Dowolny kształt 10">
            <a:extLst>
              <a:ext uri="{FF2B5EF4-FFF2-40B4-BE49-F238E27FC236}">
                <a16:creationId xmlns:a16="http://schemas.microsoft.com/office/drawing/2014/main" id="{DC8E140C-83EA-013D-6C1E-9B14F28F17E1}"/>
              </a:ext>
            </a:extLst>
          </p:cNvPr>
          <p:cNvSpPr/>
          <p:nvPr/>
        </p:nvSpPr>
        <p:spPr>
          <a:xfrm>
            <a:off x="8571578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6" name="Strzałka w prawo 14">
            <a:extLst>
              <a:ext uri="{FF2B5EF4-FFF2-40B4-BE49-F238E27FC236}">
                <a16:creationId xmlns:a16="http://schemas.microsoft.com/office/drawing/2014/main" id="{D5594402-2543-A523-3201-4C42DD143A0E}"/>
              </a:ext>
            </a:extLst>
          </p:cNvPr>
          <p:cNvSpPr/>
          <p:nvPr/>
        </p:nvSpPr>
        <p:spPr>
          <a:xfrm rot="5400000">
            <a:off x="9514776" y="3271973"/>
            <a:ext cx="645890" cy="49740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25C87437-85D9-B2D9-9BD8-F8FF5F87BDC7}"/>
              </a:ext>
            </a:extLst>
          </p:cNvPr>
          <p:cNvCxnSpPr>
            <a:cxnSpLocks/>
          </p:cNvCxnSpPr>
          <p:nvPr/>
        </p:nvCxnSpPr>
        <p:spPr>
          <a:xfrm>
            <a:off x="8571579" y="2735496"/>
            <a:ext cx="11974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67">
            <a:extLst>
              <a:ext uri="{FF2B5EF4-FFF2-40B4-BE49-F238E27FC236}">
                <a16:creationId xmlns:a16="http://schemas.microsoft.com/office/drawing/2014/main" id="{10F7BDBA-796D-6CB7-292E-4BC72A6610AE}"/>
              </a:ext>
            </a:extLst>
          </p:cNvPr>
          <p:cNvCxnSpPr/>
          <p:nvPr/>
        </p:nvCxnSpPr>
        <p:spPr>
          <a:xfrm>
            <a:off x="8571579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F03F528A-BD40-D4B5-A42C-123F33C2F9FD}"/>
              </a:ext>
            </a:extLst>
          </p:cNvPr>
          <p:cNvCxnSpPr>
            <a:cxnSpLocks/>
          </p:cNvCxnSpPr>
          <p:nvPr/>
        </p:nvCxnSpPr>
        <p:spPr>
          <a:xfrm>
            <a:off x="997638" y="2735496"/>
            <a:ext cx="79577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36627413-BC13-51E9-41C7-D96A0B9B36F9}"/>
              </a:ext>
            </a:extLst>
          </p:cNvPr>
          <p:cNvCxnSpPr>
            <a:cxnSpLocks/>
          </p:cNvCxnSpPr>
          <p:nvPr/>
        </p:nvCxnSpPr>
        <p:spPr>
          <a:xfrm>
            <a:off x="997638" y="4224148"/>
            <a:ext cx="3941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olny kształt 11">
            <a:extLst>
              <a:ext uri="{FF2B5EF4-FFF2-40B4-BE49-F238E27FC236}">
                <a16:creationId xmlns:a16="http://schemas.microsoft.com/office/drawing/2014/main" id="{93B71F18-EEC6-4C99-7A77-5A66DE1574EB}"/>
              </a:ext>
            </a:extLst>
          </p:cNvPr>
          <p:cNvSpPr/>
          <p:nvPr/>
        </p:nvSpPr>
        <p:spPr>
          <a:xfrm>
            <a:off x="972403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</p:txBody>
      </p:sp>
      <p:sp>
        <p:nvSpPr>
          <p:cNvPr id="5" name="Dowolny kształt 5">
            <a:extLst>
              <a:ext uri="{FF2B5EF4-FFF2-40B4-BE49-F238E27FC236}">
                <a16:creationId xmlns:a16="http://schemas.microsoft.com/office/drawing/2014/main" id="{C549A6A4-6BBE-D146-E550-219F7BBB1E66}"/>
              </a:ext>
            </a:extLst>
          </p:cNvPr>
          <p:cNvSpPr/>
          <p:nvPr/>
        </p:nvSpPr>
        <p:spPr>
          <a:xfrm>
            <a:off x="997639" y="1289036"/>
            <a:ext cx="2293231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 ciepła typu powietrze – woda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albo gruntowa 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6" name="Dowolny kształt 7">
            <a:extLst>
              <a:ext uri="{FF2B5EF4-FFF2-40B4-BE49-F238E27FC236}">
                <a16:creationId xmlns:a16="http://schemas.microsoft.com/office/drawing/2014/main" id="{9CA00F9E-4033-AC4A-2CC4-DF51AC2C182A}"/>
              </a:ext>
            </a:extLst>
          </p:cNvPr>
          <p:cNvSpPr/>
          <p:nvPr/>
        </p:nvSpPr>
        <p:spPr>
          <a:xfrm>
            <a:off x="6590436" y="2481086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11" name="Dowolny kształt 7">
            <a:extLst>
              <a:ext uri="{FF2B5EF4-FFF2-40B4-BE49-F238E27FC236}">
                <a16:creationId xmlns:a16="http://schemas.microsoft.com/office/drawing/2014/main" id="{784EF214-51AB-7A0B-FE7F-257E0F9CBC16}"/>
              </a:ext>
            </a:extLst>
          </p:cNvPr>
          <p:cNvSpPr/>
          <p:nvPr/>
        </p:nvSpPr>
        <p:spPr>
          <a:xfrm>
            <a:off x="2805054" y="248619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12" name="Dowolny kształt 7">
            <a:extLst>
              <a:ext uri="{FF2B5EF4-FFF2-40B4-BE49-F238E27FC236}">
                <a16:creationId xmlns:a16="http://schemas.microsoft.com/office/drawing/2014/main" id="{62B5C8D4-68F9-CD16-D5B5-C28367326A44}"/>
              </a:ext>
            </a:extLst>
          </p:cNvPr>
          <p:cNvSpPr/>
          <p:nvPr/>
        </p:nvSpPr>
        <p:spPr>
          <a:xfrm>
            <a:off x="10170086" y="2428723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25 000 zł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AA95E47-4FD5-BED1-587D-FE4B2F81E4BB}"/>
              </a:ext>
            </a:extLst>
          </p:cNvPr>
          <p:cNvSpPr/>
          <p:nvPr/>
        </p:nvSpPr>
        <p:spPr>
          <a:xfrm>
            <a:off x="10694520" y="9254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C16DA48-8BB3-4BEA-18BB-13DE23EAFBEB}"/>
              </a:ext>
            </a:extLst>
          </p:cNvPr>
          <p:cNvSpPr txBox="1"/>
          <p:nvPr/>
        </p:nvSpPr>
        <p:spPr>
          <a:xfrm>
            <a:off x="11032080" y="-175928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602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48" grpId="0" animBg="1"/>
      <p:bldP spid="25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4" grpId="0" animBg="1"/>
      <p:bldP spid="5" grpId="0" animBg="1"/>
      <p:bldP spid="6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11621</TotalTime>
  <Words>3002</Words>
  <Application>Microsoft Office PowerPoint</Application>
  <PresentationFormat>Panoramiczny</PresentationFormat>
  <Paragraphs>420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25</vt:i4>
      </vt:variant>
    </vt:vector>
  </HeadingPairs>
  <TitlesOfParts>
    <vt:vector size="38" baseType="lpstr">
      <vt:lpstr>Arial</vt:lpstr>
      <vt:lpstr>Arial Black</vt:lpstr>
      <vt:lpstr>Calibri</vt:lpstr>
      <vt:lpstr>Calibri  </vt:lpstr>
      <vt:lpstr>Calibri Light</vt:lpstr>
      <vt:lpstr>Courier New</vt:lpstr>
      <vt:lpstr>Times New Roman</vt:lpstr>
      <vt:lpstr>Trebuchet MS</vt:lpstr>
      <vt:lpstr>Wingdings</vt:lpstr>
      <vt:lpstr>Wingdings 3</vt:lpstr>
      <vt:lpstr>1_Motyw pakietu Office</vt:lpstr>
      <vt:lpstr>1_Faseta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Maks Maks</dc:creator>
  <cp:lastModifiedBy>Adam Krzysztoń</cp:lastModifiedBy>
  <cp:revision>775</cp:revision>
  <cp:lastPrinted>2023-01-04T08:12:36Z</cp:lastPrinted>
  <dcterms:created xsi:type="dcterms:W3CDTF">2020-04-06T11:12:12Z</dcterms:created>
  <dcterms:modified xsi:type="dcterms:W3CDTF">2023-01-16T12:40:59Z</dcterms:modified>
</cp:coreProperties>
</file>